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6" r:id="rId5"/>
    <p:sldId id="257" r:id="rId6"/>
    <p:sldId id="258"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CFF79-7DBA-445C-9E73-71CE7023F18D}" v="17" dt="2022-11-03T11:18:12.949"/>
    <p1510:client id="{D583930D-9408-4F1E-8991-3EDAFFBF12D3}" v="32" dt="2022-11-02T16:40:28.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760" autoAdjust="0"/>
  </p:normalViewPr>
  <p:slideViewPr>
    <p:cSldViewPr snapToGrid="0">
      <p:cViewPr varScale="1">
        <p:scale>
          <a:sx n="38" d="100"/>
          <a:sy n="38" d="100"/>
        </p:scale>
        <p:origin x="17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7BBD9-A4E8-45B5-A8F9-198B50D0FC5E}"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84C38-D7B7-493A-B7B6-5760E14E6416}" type="slidenum">
              <a:rPr lang="en-GB" smtClean="0"/>
              <a:t>‹#›</a:t>
            </a:fld>
            <a:endParaRPr lang="en-GB"/>
          </a:p>
        </p:txBody>
      </p:sp>
    </p:spTree>
    <p:extLst>
      <p:ext uri="{BB962C8B-B14F-4D97-AF65-F5344CB8AC3E}">
        <p14:creationId xmlns:p14="http://schemas.microsoft.com/office/powerpoint/2010/main" val="1654409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topics/zt62mnb"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usythings.co.uk/pla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384C38-D7B7-493A-B7B6-5760E14E6416}" type="slidenum">
              <a:rPr lang="en-GB" smtClean="0"/>
              <a:t>1</a:t>
            </a:fld>
            <a:endParaRPr lang="en-GB"/>
          </a:p>
        </p:txBody>
      </p:sp>
    </p:spTree>
    <p:extLst>
      <p:ext uri="{BB962C8B-B14F-4D97-AF65-F5344CB8AC3E}">
        <p14:creationId xmlns:p14="http://schemas.microsoft.com/office/powerpoint/2010/main" val="15720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Spelling can be challenging for many people. There are different ways of writing the same sound, not all words are written as they sound and there can be lots of rules and exceptions (e.g. ‘I’ before ‘e’ except after ‘c’) which are not always easy to learn.</a:t>
            </a:r>
          </a:p>
          <a:p>
            <a:endParaRPr lang="en-GB"/>
          </a:p>
          <a:p>
            <a:r>
              <a:rPr lang="en-GB"/>
              <a:t>However, spelling can be particularly difficult for students with dyslexia due to their difficulty in using sounds, sequencing letters, remembering things like a sequence of letters, processing quickly and fluently. They can also have motor-co-ordination difficulties which can affect their ability to write the words clearly and legibly.</a:t>
            </a:r>
          </a:p>
        </p:txBody>
      </p:sp>
      <p:sp>
        <p:nvSpPr>
          <p:cNvPr id="4" name="Slide Number Placeholder 3"/>
          <p:cNvSpPr>
            <a:spLocks noGrp="1"/>
          </p:cNvSpPr>
          <p:nvPr>
            <p:ph type="sldNum" sz="quarter" idx="5"/>
          </p:nvPr>
        </p:nvSpPr>
        <p:spPr/>
        <p:txBody>
          <a:bodyPr/>
          <a:lstStyle/>
          <a:p>
            <a:fld id="{EC384C38-D7B7-493A-B7B6-5760E14E6416}" type="slidenum">
              <a:rPr lang="en-GB" smtClean="0"/>
              <a:t>2</a:t>
            </a:fld>
            <a:endParaRPr lang="en-GB"/>
          </a:p>
        </p:txBody>
      </p:sp>
    </p:spTree>
    <p:extLst>
      <p:ext uri="{BB962C8B-B14F-4D97-AF65-F5344CB8AC3E}">
        <p14:creationId xmlns:p14="http://schemas.microsoft.com/office/powerpoint/2010/main" val="355164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how can we encourage pupils who struggle to learn how to spell a word? Generally it is good to a use a multisensory approach which is fun. This approach, called Simultaneous Oral Spelling involves tracing, copying, writing the word without looking and finally a final best copy. The pupil needs a piece of paper folded into four sections. The word being learnt needs to be written into Box 1. In this example, the tricky word ‘said’ has been used. You could use any word, e.g. a topic word.</a:t>
            </a:r>
          </a:p>
          <a:p>
            <a:endParaRPr lang="en-GB" dirty="0"/>
          </a:p>
          <a:p>
            <a:r>
              <a:rPr lang="en-GB" dirty="0"/>
              <a:t>Box 1-Pupil traces over the word, saying the letter names as they write. This is important. Some pupils need to be encouraged to say the letters clearly to themselves.</a:t>
            </a:r>
          </a:p>
          <a:p>
            <a:endParaRPr lang="en-GB" dirty="0"/>
          </a:p>
          <a:p>
            <a:r>
              <a:rPr lang="en-GB" dirty="0"/>
              <a:t>Box 2- Pupil copies the word, again, saying the letter names as they write.</a:t>
            </a:r>
          </a:p>
          <a:p>
            <a:endParaRPr lang="en-GB" dirty="0"/>
          </a:p>
          <a:p>
            <a:r>
              <a:rPr lang="en-GB" dirty="0"/>
              <a:t>Box 3- The fun bit! Pupil write the word with their eyes shut saying the letter names. Encourage the pupil to visualise the word, which can often be difficult with pupils who have spelling difficulties. Be explicit about ‘seeing the word in your head’. When finished, they check it with box one. If they have made a mistake, they can go back and repeat the tracing and copying activity from Boxes 1 and 2.</a:t>
            </a:r>
          </a:p>
          <a:p>
            <a:endParaRPr lang="en-GB" dirty="0"/>
          </a:p>
          <a:p>
            <a:r>
              <a:rPr lang="en-GB" dirty="0"/>
              <a:t>Box 4- Pupil covers Boxes 1,2 and 3 and writes word independently then checks their word letter by letter with the word in Box 1. If they have made a mistake, encourage them to spot which letters they got correct and which letters they need to change. This helps to develop their metacognition, so they can begin to identify for themselves what they need to do next. If necessary repeat the stages.</a:t>
            </a:r>
          </a:p>
        </p:txBody>
      </p:sp>
      <p:sp>
        <p:nvSpPr>
          <p:cNvPr id="4" name="Slide Number Placeholder 3"/>
          <p:cNvSpPr>
            <a:spLocks noGrp="1"/>
          </p:cNvSpPr>
          <p:nvPr>
            <p:ph type="sldNum" sz="quarter" idx="5"/>
          </p:nvPr>
        </p:nvSpPr>
        <p:spPr/>
        <p:txBody>
          <a:bodyPr/>
          <a:lstStyle/>
          <a:p>
            <a:fld id="{EC384C38-D7B7-493A-B7B6-5760E14E6416}" type="slidenum">
              <a:rPr lang="en-GB" smtClean="0"/>
              <a:t>3</a:t>
            </a:fld>
            <a:endParaRPr lang="en-GB"/>
          </a:p>
        </p:txBody>
      </p:sp>
    </p:spTree>
    <p:extLst>
      <p:ext uri="{BB962C8B-B14F-4D97-AF65-F5344CB8AC3E}">
        <p14:creationId xmlns:p14="http://schemas.microsoft.com/office/powerpoint/2010/main" val="2030300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Using morphology can help dyslexic learners to learn spellings. Morphemes are the smallest meaningful units of meaning. It is less scary to learn a list of words when the root word has meaning. In this example, 15 words have been made using the word ‘joy’. So the pupil only has to focus on remembering the beginning and the ending of the words. It can be very helpful to use highlighter pens for this.</a:t>
            </a:r>
          </a:p>
          <a:p>
            <a:endParaRPr lang="en-GB"/>
          </a:p>
          <a:p>
            <a:r>
              <a:rPr lang="en-GB"/>
              <a:t>It is good for pupils to become aware of syllables. E.g., the word ‘joy’ has one syllable. I only clap once when I say the word ‘joy’.</a:t>
            </a:r>
          </a:p>
          <a:p>
            <a:r>
              <a:rPr lang="en-GB"/>
              <a:t>The word ‘joy-ride’ has two syllables. I clap twice when I say it.</a:t>
            </a:r>
          </a:p>
          <a:p>
            <a:r>
              <a:rPr lang="en-GB"/>
              <a:t>‘</a:t>
            </a:r>
            <a:r>
              <a:rPr lang="en-GB" err="1"/>
              <a:t>En</a:t>
            </a:r>
            <a:r>
              <a:rPr lang="en-GB"/>
              <a:t>-joy-</a:t>
            </a:r>
            <a:r>
              <a:rPr lang="en-GB" err="1"/>
              <a:t>ing</a:t>
            </a:r>
            <a:r>
              <a:rPr lang="en-GB"/>
              <a:t>’ has three syllables. I can clap three times.</a:t>
            </a:r>
          </a:p>
          <a:p>
            <a:r>
              <a:rPr lang="en-GB"/>
              <a:t>‘</a:t>
            </a:r>
            <a:r>
              <a:rPr lang="en-GB" err="1"/>
              <a:t>En</a:t>
            </a:r>
            <a:r>
              <a:rPr lang="en-GB"/>
              <a:t>-joy-a-</a:t>
            </a:r>
            <a:r>
              <a:rPr lang="en-GB" err="1"/>
              <a:t>ble</a:t>
            </a:r>
            <a:r>
              <a:rPr lang="en-GB"/>
              <a:t>’ has four syllables. I can clap four times.</a:t>
            </a:r>
          </a:p>
          <a:p>
            <a:endParaRPr lang="en-GB"/>
          </a:p>
          <a:p>
            <a:endParaRPr lang="en-GB"/>
          </a:p>
        </p:txBody>
      </p:sp>
      <p:sp>
        <p:nvSpPr>
          <p:cNvPr id="4" name="Slide Number Placeholder 3"/>
          <p:cNvSpPr>
            <a:spLocks noGrp="1"/>
          </p:cNvSpPr>
          <p:nvPr>
            <p:ph type="sldNum" sz="quarter" idx="5"/>
          </p:nvPr>
        </p:nvSpPr>
        <p:spPr/>
        <p:txBody>
          <a:bodyPr/>
          <a:lstStyle/>
          <a:p>
            <a:fld id="{EC384C38-D7B7-493A-B7B6-5760E14E6416}" type="slidenum">
              <a:rPr lang="en-GB" smtClean="0"/>
              <a:t>4</a:t>
            </a:fld>
            <a:endParaRPr lang="en-GB"/>
          </a:p>
        </p:txBody>
      </p:sp>
    </p:spTree>
    <p:extLst>
      <p:ext uri="{BB962C8B-B14F-4D97-AF65-F5344CB8AC3E}">
        <p14:creationId xmlns:p14="http://schemas.microsoft.com/office/powerpoint/2010/main" val="382107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Find out what sites your school already has a subscription with. </a:t>
            </a:r>
          </a:p>
          <a:p>
            <a:r>
              <a:rPr lang="en-GB" dirty="0"/>
              <a:t>BBC Bitesize:</a:t>
            </a:r>
          </a:p>
          <a:p>
            <a:r>
              <a:rPr lang="en-GB" dirty="0">
                <a:hlinkClick r:id="rId3"/>
              </a:rPr>
              <a:t>https://www.bbc.co.uk/bitesize/topics/zt62mnb</a:t>
            </a:r>
            <a:r>
              <a:rPr lang="en-GB" dirty="0"/>
              <a:t> </a:t>
            </a:r>
          </a:p>
          <a:p>
            <a:r>
              <a:rPr lang="en-GB" dirty="0"/>
              <a:t>Lots of free games here</a:t>
            </a:r>
          </a:p>
          <a:p>
            <a:endParaRPr lang="en-GB" dirty="0"/>
          </a:p>
          <a:p>
            <a:r>
              <a:rPr lang="en-GB" dirty="0"/>
              <a:t>Busy Things is free with </a:t>
            </a:r>
            <a:r>
              <a:rPr lang="en-GB" dirty="0" err="1"/>
              <a:t>LGfL</a:t>
            </a:r>
            <a:r>
              <a:rPr lang="en-GB" dirty="0"/>
              <a:t> login</a:t>
            </a:r>
          </a:p>
          <a:p>
            <a:r>
              <a:rPr lang="en-GB" dirty="0">
                <a:hlinkClick r:id="rId4"/>
              </a:rPr>
              <a:t>https://www.busythings.co.uk/play/</a:t>
            </a:r>
            <a:r>
              <a:rPr lang="en-GB" dirty="0"/>
              <a:t>   </a:t>
            </a:r>
          </a:p>
          <a:p>
            <a:r>
              <a:rPr lang="en-GB" dirty="0"/>
              <a:t> </a:t>
            </a:r>
          </a:p>
        </p:txBody>
      </p:sp>
      <p:sp>
        <p:nvSpPr>
          <p:cNvPr id="4" name="Slide Number Placeholder 3"/>
          <p:cNvSpPr>
            <a:spLocks noGrp="1"/>
          </p:cNvSpPr>
          <p:nvPr>
            <p:ph type="sldNum" sz="quarter" idx="5"/>
          </p:nvPr>
        </p:nvSpPr>
        <p:spPr/>
        <p:txBody>
          <a:bodyPr/>
          <a:lstStyle/>
          <a:p>
            <a:fld id="{EC384C38-D7B7-493A-B7B6-5760E14E6416}" type="slidenum">
              <a:rPr lang="en-GB" smtClean="0"/>
              <a:t>5</a:t>
            </a:fld>
            <a:endParaRPr lang="en-GB"/>
          </a:p>
        </p:txBody>
      </p:sp>
    </p:spTree>
    <p:extLst>
      <p:ext uri="{BB962C8B-B14F-4D97-AF65-F5344CB8AC3E}">
        <p14:creationId xmlns:p14="http://schemas.microsoft.com/office/powerpoint/2010/main" val="173742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89E1-5BAC-4E62-B609-8A63F3EED3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9E35C50-5A81-4DF7-9098-FF8B648E29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15BDD1-CBCB-4777-8784-8D74B8F5D5D3}"/>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7F16B603-2263-4488-A83B-64D05F1856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407112-9CA9-4059-BEEA-31EE9E96D79C}"/>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28233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AAB3A-5617-4A29-833E-F2CF96CA11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65A128-F0E9-4AF4-92E2-7FF2EC266E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8597FC-9C40-4648-8777-1B9041C7F5B2}"/>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410D4AC1-52DF-4D3F-9026-B90DC5A56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E0F6B-2160-47B3-882A-D0494B80D7DD}"/>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189763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B0C9C-E802-4AC0-A989-6E6BC32FEA8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7D3A9D-DD92-43F0-8CEC-2F070D82C6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FE030D-DBBF-4843-8EA9-BAF35453E8A9}"/>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F096CD8B-05E5-446A-A85A-0A04F1153A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5F8A10-3788-4822-8612-E2F47AD57984}"/>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85510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B491-FA44-4A6A-A50D-059495152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FEE873-5C97-4F09-BA7D-513C633749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AA8CA-E991-4298-BF2C-8C4EC2F17DF5}"/>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5969DA25-48E4-411E-AC57-5278B38122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AA5C61-7B71-4ED5-A7B0-7DB64AAF6D86}"/>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202256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5827-E7D1-4880-9D8B-AA60FC641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AB0CFB-1412-4498-A171-1CA45D2C06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E9B96-A044-4763-B7A1-D204BC87D181}"/>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AD1FD49D-7FB5-4314-87F6-F7B64DB2A2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85A139-5A1F-4DEF-B9D8-B2BEC480ED92}"/>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299524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D802-859A-45EB-9333-C040031AC3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0A0EB-A23B-4D9A-A543-7F3999FAD8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FF8C75-C2C2-41DC-9311-AB4E0FE320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511756-3FBF-47F5-82F7-A81F26353F3A}"/>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6" name="Footer Placeholder 5">
            <a:extLst>
              <a:ext uri="{FF2B5EF4-FFF2-40B4-BE49-F238E27FC236}">
                <a16:creationId xmlns:a16="http://schemas.microsoft.com/office/drawing/2014/main" id="{A52B9420-364C-455A-A36D-786C2171D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D006D7-FB57-450F-AE60-22E09FECB4F4}"/>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3840877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5976-45D1-4291-B16F-3A18ABE24C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A99DA0-5A6F-4182-A947-9B2E75335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5D6D9A-F0B6-46C6-9967-CE0B03B14F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6F2F687-D9B0-4928-87EE-51C8CF113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8A6BDE-EA12-4204-B763-59A83F5DC9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103F44-0A27-4478-8AEE-A39848DD67F3}"/>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8" name="Footer Placeholder 7">
            <a:extLst>
              <a:ext uri="{FF2B5EF4-FFF2-40B4-BE49-F238E27FC236}">
                <a16:creationId xmlns:a16="http://schemas.microsoft.com/office/drawing/2014/main" id="{73C1507F-93BD-4B37-BED6-0D810DB117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DBAC44-EB29-4243-9BC3-7F025DCB669B}"/>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699683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D38D-AB59-4958-B8AE-B380686507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1A7142-76D5-448A-B9B4-C7FD3FB1744A}"/>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4" name="Footer Placeholder 3">
            <a:extLst>
              <a:ext uri="{FF2B5EF4-FFF2-40B4-BE49-F238E27FC236}">
                <a16:creationId xmlns:a16="http://schemas.microsoft.com/office/drawing/2014/main" id="{37F6EE2F-143A-4BA7-9F13-E384CB4FE6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CE89E2B-0EB4-43B0-9E02-7242DBF3DB16}"/>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377150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DFBEB-ECFE-43AD-AD5D-76FD9D245CE4}"/>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3" name="Footer Placeholder 2">
            <a:extLst>
              <a:ext uri="{FF2B5EF4-FFF2-40B4-BE49-F238E27FC236}">
                <a16:creationId xmlns:a16="http://schemas.microsoft.com/office/drawing/2014/main" id="{BA84CF24-8BF2-41F5-87DF-4B432F9337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0AAA12-50A1-4F40-B092-248568191FB4}"/>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567790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11B88-68B4-4988-95B2-DE833FC73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A2321A-6B41-43F0-999C-017263061E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2B2382-1959-4214-B86C-CF389D1EF8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C6807-0076-415B-A65D-45926430293A}"/>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6" name="Footer Placeholder 5">
            <a:extLst>
              <a:ext uri="{FF2B5EF4-FFF2-40B4-BE49-F238E27FC236}">
                <a16:creationId xmlns:a16="http://schemas.microsoft.com/office/drawing/2014/main" id="{027D719C-1F23-4DC4-83FA-D6744BE25F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D7463-F6A0-4885-96E3-196354322161}"/>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105611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FF26B-9DA2-4DAC-8979-419845DE6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F7DE7DC-76C7-4C4F-9345-8E5EAAF6A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670EF7-7E91-4990-9FD2-8F925840A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17FC70-E2DF-42FC-ABDE-6BC0186E50A7}"/>
              </a:ext>
            </a:extLst>
          </p:cNvPr>
          <p:cNvSpPr>
            <a:spLocks noGrp="1"/>
          </p:cNvSpPr>
          <p:nvPr>
            <p:ph type="dt" sz="half" idx="10"/>
          </p:nvPr>
        </p:nvSpPr>
        <p:spPr/>
        <p:txBody>
          <a:bodyPr/>
          <a:lstStyle/>
          <a:p>
            <a:fld id="{54962166-5600-4925-B61C-A2AF8ACE10AC}" type="datetimeFigureOut">
              <a:rPr lang="en-GB" smtClean="0"/>
              <a:t>03/11/2022</a:t>
            </a:fld>
            <a:endParaRPr lang="en-GB"/>
          </a:p>
        </p:txBody>
      </p:sp>
      <p:sp>
        <p:nvSpPr>
          <p:cNvPr id="6" name="Footer Placeholder 5">
            <a:extLst>
              <a:ext uri="{FF2B5EF4-FFF2-40B4-BE49-F238E27FC236}">
                <a16:creationId xmlns:a16="http://schemas.microsoft.com/office/drawing/2014/main" id="{E5BE3E0F-7292-4DC2-A5F6-0009316064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284716-61F8-4057-B71A-DAC543EDB4CC}"/>
              </a:ext>
            </a:extLst>
          </p:cNvPr>
          <p:cNvSpPr>
            <a:spLocks noGrp="1"/>
          </p:cNvSpPr>
          <p:nvPr>
            <p:ph type="sldNum" sz="quarter" idx="12"/>
          </p:nvPr>
        </p:nvSpPr>
        <p:spPr/>
        <p:txBody>
          <a:bodyPr/>
          <a:lstStyle/>
          <a:p>
            <a:fld id="{938AD8C2-EC5E-4B69-A47B-9FED5ECF9252}" type="slidenum">
              <a:rPr lang="en-GB" smtClean="0"/>
              <a:t>‹#›</a:t>
            </a:fld>
            <a:endParaRPr lang="en-GB"/>
          </a:p>
        </p:txBody>
      </p:sp>
    </p:spTree>
    <p:extLst>
      <p:ext uri="{BB962C8B-B14F-4D97-AF65-F5344CB8AC3E}">
        <p14:creationId xmlns:p14="http://schemas.microsoft.com/office/powerpoint/2010/main" val="381501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6789D9-5436-4887-9EEA-B66ADA839F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3B7D61-4027-4587-A406-72F231413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F4A7DC-29BC-42D4-928B-008354FC82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62166-5600-4925-B61C-A2AF8ACE10AC}" type="datetimeFigureOut">
              <a:rPr lang="en-GB" smtClean="0"/>
              <a:t>03/11/2022</a:t>
            </a:fld>
            <a:endParaRPr lang="en-GB"/>
          </a:p>
        </p:txBody>
      </p:sp>
      <p:sp>
        <p:nvSpPr>
          <p:cNvPr id="5" name="Footer Placeholder 4">
            <a:extLst>
              <a:ext uri="{FF2B5EF4-FFF2-40B4-BE49-F238E27FC236}">
                <a16:creationId xmlns:a16="http://schemas.microsoft.com/office/drawing/2014/main" id="{F0766534-3547-469D-83F5-BF15985A6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1DB774-D6D5-4D26-BB96-647CB708F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AD8C2-EC5E-4B69-A47B-9FED5ECF9252}" type="slidenum">
              <a:rPr lang="en-GB" smtClean="0"/>
              <a:t>‹#›</a:t>
            </a:fld>
            <a:endParaRPr lang="en-GB"/>
          </a:p>
        </p:txBody>
      </p:sp>
    </p:spTree>
    <p:extLst>
      <p:ext uri="{BB962C8B-B14F-4D97-AF65-F5344CB8AC3E}">
        <p14:creationId xmlns:p14="http://schemas.microsoft.com/office/powerpoint/2010/main" val="172936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xhere.com/en/photo/15202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usythings.co.uk/play/" TargetMode="External"/><Relationship Id="rId5" Type="http://schemas.openxmlformats.org/officeDocument/2006/relationships/image" Target="../media/image5.png"/><Relationship Id="rId4" Type="http://schemas.openxmlformats.org/officeDocument/2006/relationships/hyperlink" Target="https://www.bbc.co.uk/bitesize/topics/zt62mn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FDDC-8248-4F16-BAAE-52175044B6D3}"/>
              </a:ext>
            </a:extLst>
          </p:cNvPr>
          <p:cNvSpPr>
            <a:spLocks noGrp="1"/>
          </p:cNvSpPr>
          <p:nvPr>
            <p:ph type="ctrTitle"/>
          </p:nvPr>
        </p:nvSpPr>
        <p:spPr/>
        <p:txBody>
          <a:bodyPr/>
          <a:lstStyle/>
          <a:p>
            <a:r>
              <a:rPr lang="en-GB" dirty="0"/>
              <a:t>How to help with Spelling:</a:t>
            </a:r>
            <a:br>
              <a:rPr lang="en-GB" dirty="0"/>
            </a:br>
            <a:r>
              <a:rPr lang="en-GB" dirty="0"/>
              <a:t>some simple tips…</a:t>
            </a:r>
          </a:p>
        </p:txBody>
      </p:sp>
      <p:sp>
        <p:nvSpPr>
          <p:cNvPr id="3" name="Subtitle 2">
            <a:extLst>
              <a:ext uri="{FF2B5EF4-FFF2-40B4-BE49-F238E27FC236}">
                <a16:creationId xmlns:a16="http://schemas.microsoft.com/office/drawing/2014/main" id="{B7FA872A-D92C-41F3-8D8C-7C3F51AA082E}"/>
              </a:ext>
            </a:extLst>
          </p:cNvPr>
          <p:cNvSpPr>
            <a:spLocks noGrp="1"/>
          </p:cNvSpPr>
          <p:nvPr>
            <p:ph type="subTitle" idx="1"/>
          </p:nvPr>
        </p:nvSpPr>
        <p:spPr/>
        <p:txBody>
          <a:bodyPr/>
          <a:lstStyle/>
          <a:p>
            <a:endParaRPr lang="en-GB" dirty="0"/>
          </a:p>
          <a:p>
            <a:r>
              <a:rPr lang="en-GB" sz="3600" dirty="0"/>
              <a:t>From the Tower Hamlets Language Literacy and Communication Team</a:t>
            </a:r>
          </a:p>
          <a:p>
            <a:endParaRPr lang="en-GB" dirty="0"/>
          </a:p>
        </p:txBody>
      </p:sp>
      <p:pic>
        <p:nvPicPr>
          <p:cNvPr id="5" name="Picture 4" descr="A picture containing text&#10;&#10;Description automatically generated">
            <a:extLst>
              <a:ext uri="{FF2B5EF4-FFF2-40B4-BE49-F238E27FC236}">
                <a16:creationId xmlns:a16="http://schemas.microsoft.com/office/drawing/2014/main" id="{82A184F3-B171-4726-A300-3F5D83E77F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22800" y="5240210"/>
            <a:ext cx="2946400" cy="1617790"/>
          </a:xfrm>
          <a:prstGeom prst="rect">
            <a:avLst/>
          </a:prstGeom>
        </p:spPr>
      </p:pic>
    </p:spTree>
    <p:extLst>
      <p:ext uri="{BB962C8B-B14F-4D97-AF65-F5344CB8AC3E}">
        <p14:creationId xmlns:p14="http://schemas.microsoft.com/office/powerpoint/2010/main" val="2999471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BEA16-4954-4AAE-86AD-EBC654FD47D9}"/>
              </a:ext>
            </a:extLst>
          </p:cNvPr>
          <p:cNvSpPr>
            <a:spLocks noGrp="1"/>
          </p:cNvSpPr>
          <p:nvPr>
            <p:ph type="title"/>
          </p:nvPr>
        </p:nvSpPr>
        <p:spPr/>
        <p:txBody>
          <a:bodyPr>
            <a:noAutofit/>
          </a:bodyPr>
          <a:lstStyle/>
          <a:p>
            <a:pPr algn="ctr"/>
            <a:r>
              <a:rPr lang="en-US" sz="3600">
                <a:effectLst/>
                <a:latin typeface="Arial Nova" panose="020B0504020202020204" pitchFamily="34" charset="0"/>
                <a:ea typeface="Arial Nova" panose="020B0504020202020204" pitchFamily="34" charset="0"/>
                <a:cs typeface="Arial Nova" panose="020B0504020202020204" pitchFamily="34" charset="0"/>
              </a:rPr>
              <a:t>Why can spelling be so hard for those with dyslexia?</a:t>
            </a:r>
            <a:br>
              <a:rPr lang="en-GB" sz="3600">
                <a:effectLst/>
                <a:latin typeface="Calibri" panose="020F0502020204030204" pitchFamily="34" charset="0"/>
                <a:ea typeface="Calibri" panose="020F0502020204030204" pitchFamily="34" charset="0"/>
                <a:cs typeface="Times New Roman" panose="02020603050405020304" pitchFamily="18" charset="0"/>
              </a:rPr>
            </a:br>
            <a:endParaRPr lang="en-GB" sz="3600"/>
          </a:p>
        </p:txBody>
      </p:sp>
      <p:sp>
        <p:nvSpPr>
          <p:cNvPr id="3" name="Content Placeholder 2">
            <a:extLst>
              <a:ext uri="{FF2B5EF4-FFF2-40B4-BE49-F238E27FC236}">
                <a16:creationId xmlns:a16="http://schemas.microsoft.com/office/drawing/2014/main" id="{2B00CAB8-9CC6-423E-B737-CEF56EA1AC3D}"/>
              </a:ext>
            </a:extLst>
          </p:cNvPr>
          <p:cNvSpPr>
            <a:spLocks noGrp="1"/>
          </p:cNvSpPr>
          <p:nvPr>
            <p:ph idx="1"/>
          </p:nvPr>
        </p:nvSpPr>
        <p:spPr/>
        <p:txBody>
          <a:bodyPr>
            <a:normAutofit fontScale="92500" lnSpcReduction="20000"/>
          </a:bodyPr>
          <a:lstStyle/>
          <a:p>
            <a:pPr marL="0" indent="0">
              <a:lnSpc>
                <a:spcPct val="107000"/>
              </a:lnSpc>
              <a:spcAft>
                <a:spcPts val="800"/>
              </a:spcAft>
              <a:buNone/>
            </a:pPr>
            <a:r>
              <a:rPr lang="en-US" sz="3300">
                <a:effectLst/>
                <a:latin typeface="Arial Nova" panose="020B0504020202020204" pitchFamily="34" charset="0"/>
                <a:ea typeface="Arial Nova" panose="020B0504020202020204" pitchFamily="34" charset="0"/>
                <a:cs typeface="Arial Nova" panose="020B0504020202020204" pitchFamily="34" charset="0"/>
              </a:rPr>
              <a:t>Spelling can be particularly challenging for people with dyslexia because they can have difficulty </a:t>
            </a:r>
            <a:r>
              <a:rPr lang="en-GB" sz="3300">
                <a:effectLst/>
                <a:latin typeface="Arial Nova" panose="020B0504020202020204" pitchFamily="34" charset="0"/>
                <a:ea typeface="Arial Nova" panose="020B0504020202020204" pitchFamily="34" charset="0"/>
                <a:cs typeface="Arial Nova" panose="020B0504020202020204" pitchFamily="34" charset="0"/>
              </a:rPr>
              <a:t>with:</a:t>
            </a:r>
            <a:endParaRPr lang="en-GB" sz="3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300">
                <a:effectLst/>
                <a:latin typeface="Arial Nova" panose="020B0504020202020204" pitchFamily="34" charset="0"/>
                <a:ea typeface="Arial Nova" panose="020B0504020202020204" pitchFamily="34" charset="0"/>
                <a:cs typeface="Arial Nova" panose="020B0504020202020204" pitchFamily="34" charset="0"/>
              </a:rPr>
              <a:t>Using sounds (phonics)</a:t>
            </a:r>
            <a:endParaRPr lang="en-GB" sz="3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300">
                <a:effectLst/>
                <a:latin typeface="Arial Nova" panose="020B0504020202020204" pitchFamily="34" charset="0"/>
                <a:ea typeface="Arial Nova" panose="020B0504020202020204" pitchFamily="34" charset="0"/>
                <a:cs typeface="Arial Nova" panose="020B0504020202020204" pitchFamily="34" charset="0"/>
              </a:rPr>
              <a:t>Sequencing letters </a:t>
            </a:r>
            <a:endParaRPr lang="en-GB" sz="3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300">
                <a:effectLst/>
                <a:latin typeface="Arial Nova" panose="020B0504020202020204" pitchFamily="34" charset="0"/>
                <a:ea typeface="Arial Nova" panose="020B0504020202020204" pitchFamily="34" charset="0"/>
                <a:cs typeface="Arial Nova" panose="020B0504020202020204" pitchFamily="34" charset="0"/>
              </a:rPr>
              <a:t>Remembering things</a:t>
            </a:r>
            <a:endParaRPr lang="en-GB" sz="33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3300">
                <a:effectLst/>
                <a:latin typeface="Arial Nova" panose="020B0504020202020204" pitchFamily="34" charset="0"/>
                <a:ea typeface="Arial Nova" panose="020B0504020202020204" pitchFamily="34" charset="0"/>
                <a:cs typeface="Arial Nova" panose="020B0504020202020204" pitchFamily="34" charset="0"/>
              </a:rPr>
              <a:t>Processing quickly and fluently</a:t>
            </a:r>
            <a:endParaRPr lang="en-GB" sz="3300">
              <a:effectLst/>
              <a:latin typeface="Calibri" panose="020F0502020204030204" pitchFamily="34" charset="0"/>
              <a:ea typeface="Calibri" panose="020F0502020204030204" pitchFamily="34" charset="0"/>
              <a:cs typeface="Times New Roman" panose="02020603050405020304" pitchFamily="18" charset="0"/>
            </a:endParaRPr>
          </a:p>
          <a:p>
            <a:r>
              <a:rPr lang="en-US" sz="3300">
                <a:effectLst/>
                <a:latin typeface="Arial Nova" panose="020B0504020202020204" pitchFamily="34" charset="0"/>
                <a:ea typeface="Arial Nova" panose="020B0504020202020204" pitchFamily="34" charset="0"/>
                <a:cs typeface="Arial Nova" panose="020B0504020202020204" pitchFamily="34" charset="0"/>
              </a:rPr>
              <a:t> Motor-coordination </a:t>
            </a:r>
            <a:r>
              <a:rPr lang="en-US" sz="33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Calibri" panose="020F0502020204030204" pitchFamily="34" charset="0"/>
                <a:ea typeface="Calibri" panose="020F0502020204030204" pitchFamily="34" charset="0"/>
                <a:cs typeface="Times New Roman" panose="02020603050405020304" pitchFamily="18" charset="0"/>
              </a:rPr>
              <a:t>		</a:t>
            </a:r>
            <a:endParaRPr lang="en-GB"/>
          </a:p>
        </p:txBody>
      </p:sp>
    </p:spTree>
    <p:extLst>
      <p:ext uri="{BB962C8B-B14F-4D97-AF65-F5344CB8AC3E}">
        <p14:creationId xmlns:p14="http://schemas.microsoft.com/office/powerpoint/2010/main" val="301970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9CFF004-A967-48CD-B00C-A6C7B7F22381}"/>
              </a:ext>
            </a:extLst>
          </p:cNvPr>
          <p:cNvPicPr>
            <a:picLocks noChangeAspect="1"/>
          </p:cNvPicPr>
          <p:nvPr/>
        </p:nvPicPr>
        <p:blipFill>
          <a:blip r:embed="rId3"/>
          <a:stretch>
            <a:fillRect/>
          </a:stretch>
        </p:blipFill>
        <p:spPr>
          <a:xfrm>
            <a:off x="1057275" y="695325"/>
            <a:ext cx="10077450" cy="5467350"/>
          </a:xfrm>
          <a:prstGeom prst="rect">
            <a:avLst/>
          </a:prstGeom>
        </p:spPr>
      </p:pic>
    </p:spTree>
    <p:extLst>
      <p:ext uri="{BB962C8B-B14F-4D97-AF65-F5344CB8AC3E}">
        <p14:creationId xmlns:p14="http://schemas.microsoft.com/office/powerpoint/2010/main" val="92298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359161-5E9F-47C2-B88A-84A3918B388A}"/>
              </a:ext>
            </a:extLst>
          </p:cNvPr>
          <p:cNvPicPr>
            <a:picLocks noChangeAspect="1"/>
          </p:cNvPicPr>
          <p:nvPr/>
        </p:nvPicPr>
        <p:blipFill>
          <a:blip r:embed="rId3"/>
          <a:stretch>
            <a:fillRect/>
          </a:stretch>
        </p:blipFill>
        <p:spPr>
          <a:xfrm>
            <a:off x="3862387" y="33337"/>
            <a:ext cx="4467225" cy="6791325"/>
          </a:xfrm>
          <a:prstGeom prst="rect">
            <a:avLst/>
          </a:prstGeom>
        </p:spPr>
      </p:pic>
      <p:sp>
        <p:nvSpPr>
          <p:cNvPr id="2" name="Speech Bubble: Oval 1">
            <a:extLst>
              <a:ext uri="{FF2B5EF4-FFF2-40B4-BE49-F238E27FC236}">
                <a16:creationId xmlns:a16="http://schemas.microsoft.com/office/drawing/2014/main" id="{24E1029A-5F28-44C6-B1D4-DF4B6DFE5DBF}"/>
              </a:ext>
            </a:extLst>
          </p:cNvPr>
          <p:cNvSpPr/>
          <p:nvPr/>
        </p:nvSpPr>
        <p:spPr>
          <a:xfrm>
            <a:off x="71919" y="1058238"/>
            <a:ext cx="3790468" cy="2763749"/>
          </a:xfrm>
          <a:prstGeom prst="wedgeEllipseCallou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a:extLst>
              <a:ext uri="{FF2B5EF4-FFF2-40B4-BE49-F238E27FC236}">
                <a16:creationId xmlns:a16="http://schemas.microsoft.com/office/drawing/2014/main" id="{965E2FDC-288C-4DD9-9BF4-6C9FDCE8A74A}"/>
              </a:ext>
            </a:extLst>
          </p:cNvPr>
          <p:cNvSpPr txBox="1"/>
          <p:nvPr/>
        </p:nvSpPr>
        <p:spPr>
          <a:xfrm>
            <a:off x="308226" y="1633591"/>
            <a:ext cx="3164440" cy="1200329"/>
          </a:xfrm>
          <a:prstGeom prst="rect">
            <a:avLst/>
          </a:prstGeom>
          <a:noFill/>
        </p:spPr>
        <p:txBody>
          <a:bodyPr wrap="square" rtlCol="0">
            <a:spAutoFit/>
          </a:bodyPr>
          <a:lstStyle/>
          <a:p>
            <a:pPr algn="ctr"/>
            <a:r>
              <a:rPr lang="en-GB" sz="3600" dirty="0">
                <a:latin typeface="Comic Sans MS" panose="030F0702030302020204" pitchFamily="66" charset="0"/>
              </a:rPr>
              <a:t>Using Morphology</a:t>
            </a:r>
          </a:p>
        </p:txBody>
      </p:sp>
    </p:spTree>
    <p:extLst>
      <p:ext uri="{BB962C8B-B14F-4D97-AF65-F5344CB8AC3E}">
        <p14:creationId xmlns:p14="http://schemas.microsoft.com/office/powerpoint/2010/main" val="393243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A34E6-98CF-461C-98AC-8614E80C126A}"/>
              </a:ext>
            </a:extLst>
          </p:cNvPr>
          <p:cNvPicPr>
            <a:picLocks noChangeAspect="1"/>
          </p:cNvPicPr>
          <p:nvPr/>
        </p:nvPicPr>
        <p:blipFill>
          <a:blip r:embed="rId3"/>
          <a:stretch>
            <a:fillRect/>
          </a:stretch>
        </p:blipFill>
        <p:spPr>
          <a:xfrm>
            <a:off x="2512485" y="1353056"/>
            <a:ext cx="3131285" cy="1557337"/>
          </a:xfrm>
          <a:prstGeom prst="rect">
            <a:avLst/>
          </a:prstGeom>
        </p:spPr>
      </p:pic>
      <p:sp>
        <p:nvSpPr>
          <p:cNvPr id="4" name="TextBox 3">
            <a:extLst>
              <a:ext uri="{FF2B5EF4-FFF2-40B4-BE49-F238E27FC236}">
                <a16:creationId xmlns:a16="http://schemas.microsoft.com/office/drawing/2014/main" id="{F7BEB474-895C-4065-8F3C-A515B8C52F5B}"/>
              </a:ext>
            </a:extLst>
          </p:cNvPr>
          <p:cNvSpPr txBox="1"/>
          <p:nvPr/>
        </p:nvSpPr>
        <p:spPr>
          <a:xfrm>
            <a:off x="1538514" y="537028"/>
            <a:ext cx="9585953" cy="584775"/>
          </a:xfrm>
          <a:prstGeom prst="rect">
            <a:avLst/>
          </a:prstGeom>
          <a:noFill/>
        </p:spPr>
        <p:txBody>
          <a:bodyPr wrap="square" rtlCol="0">
            <a:spAutoFit/>
          </a:bodyPr>
          <a:lstStyle/>
          <a:p>
            <a:r>
              <a:rPr lang="en-GB" sz="3200" dirty="0"/>
              <a:t>Some websites for practising spelling patterns….</a:t>
            </a:r>
          </a:p>
        </p:txBody>
      </p:sp>
      <p:sp>
        <p:nvSpPr>
          <p:cNvPr id="6" name="TextBox 5">
            <a:extLst>
              <a:ext uri="{FF2B5EF4-FFF2-40B4-BE49-F238E27FC236}">
                <a16:creationId xmlns:a16="http://schemas.microsoft.com/office/drawing/2014/main" id="{1E1ED029-5A27-4EA5-9E45-5C77BFDDDC6C}"/>
              </a:ext>
            </a:extLst>
          </p:cNvPr>
          <p:cNvSpPr txBox="1"/>
          <p:nvPr/>
        </p:nvSpPr>
        <p:spPr>
          <a:xfrm>
            <a:off x="1180784" y="3040403"/>
            <a:ext cx="6097712" cy="646331"/>
          </a:xfrm>
          <a:prstGeom prst="rect">
            <a:avLst/>
          </a:prstGeom>
          <a:noFill/>
        </p:spPr>
        <p:txBody>
          <a:bodyPr wrap="square">
            <a:spAutoFit/>
          </a:bodyPr>
          <a:lstStyle/>
          <a:p>
            <a:r>
              <a:rPr lang="en-GB" dirty="0"/>
              <a:t>BBC Bitesize: </a:t>
            </a:r>
            <a:r>
              <a:rPr lang="en-GB" dirty="0">
                <a:hlinkClick r:id="rId4"/>
              </a:rPr>
              <a:t>https://www.bbc.co.uk/bitesize/topics/zt62mnb</a:t>
            </a:r>
            <a:endParaRPr lang="en-GB" dirty="0"/>
          </a:p>
          <a:p>
            <a:endParaRPr lang="en-GB" dirty="0"/>
          </a:p>
        </p:txBody>
      </p:sp>
      <p:pic>
        <p:nvPicPr>
          <p:cNvPr id="8" name="Picture 7">
            <a:extLst>
              <a:ext uri="{FF2B5EF4-FFF2-40B4-BE49-F238E27FC236}">
                <a16:creationId xmlns:a16="http://schemas.microsoft.com/office/drawing/2014/main" id="{3F98BC65-9AFF-4F92-8FCD-B696A58CB100}"/>
              </a:ext>
            </a:extLst>
          </p:cNvPr>
          <p:cNvPicPr>
            <a:picLocks noChangeAspect="1"/>
          </p:cNvPicPr>
          <p:nvPr/>
        </p:nvPicPr>
        <p:blipFill rotWithShape="1">
          <a:blip r:embed="rId5"/>
          <a:srcRect t="1631"/>
          <a:stretch/>
        </p:blipFill>
        <p:spPr>
          <a:xfrm>
            <a:off x="7873663" y="4388989"/>
            <a:ext cx="4180114" cy="2117720"/>
          </a:xfrm>
          <a:prstGeom prst="rect">
            <a:avLst/>
          </a:prstGeom>
        </p:spPr>
      </p:pic>
      <p:sp>
        <p:nvSpPr>
          <p:cNvPr id="10" name="TextBox 9">
            <a:extLst>
              <a:ext uri="{FF2B5EF4-FFF2-40B4-BE49-F238E27FC236}">
                <a16:creationId xmlns:a16="http://schemas.microsoft.com/office/drawing/2014/main" id="{44D69974-36F6-4622-AB4F-99C27F614FAE}"/>
              </a:ext>
            </a:extLst>
          </p:cNvPr>
          <p:cNvSpPr txBox="1"/>
          <p:nvPr/>
        </p:nvSpPr>
        <p:spPr>
          <a:xfrm>
            <a:off x="7738533" y="3638694"/>
            <a:ext cx="6727480" cy="369332"/>
          </a:xfrm>
          <a:prstGeom prst="rect">
            <a:avLst/>
          </a:prstGeom>
          <a:noFill/>
        </p:spPr>
        <p:txBody>
          <a:bodyPr wrap="square">
            <a:spAutoFit/>
          </a:bodyPr>
          <a:lstStyle/>
          <a:p>
            <a:r>
              <a:rPr lang="en-GB" dirty="0">
                <a:hlinkClick r:id="rId6"/>
              </a:rPr>
              <a:t>https://www.busythings.co.uk/play/</a:t>
            </a:r>
            <a:r>
              <a:rPr lang="en-GB" dirty="0"/>
              <a:t> </a:t>
            </a:r>
          </a:p>
        </p:txBody>
      </p:sp>
    </p:spTree>
    <p:extLst>
      <p:ext uri="{BB962C8B-B14F-4D97-AF65-F5344CB8AC3E}">
        <p14:creationId xmlns:p14="http://schemas.microsoft.com/office/powerpoint/2010/main" val="3838472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0d79745-92fc-4b4e-a213-f975f2a6d945" xsi:nil="true"/>
    <lcf76f155ced4ddcb4097134ff3c332f xmlns="deec781b-51b2-41f5-8977-d833afa0cdb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01BE090C39F147A791A9BD3E22C541" ma:contentTypeVersion="16" ma:contentTypeDescription="Create a new document." ma:contentTypeScope="" ma:versionID="dc51b72a9304ea4c6a003bed51d6c202">
  <xsd:schema xmlns:xsd="http://www.w3.org/2001/XMLSchema" xmlns:xs="http://www.w3.org/2001/XMLSchema" xmlns:p="http://schemas.microsoft.com/office/2006/metadata/properties" xmlns:ns2="deec781b-51b2-41f5-8977-d833afa0cdb5" xmlns:ns3="30d79745-92fc-4b4e-a213-f975f2a6d945" targetNamespace="http://schemas.microsoft.com/office/2006/metadata/properties" ma:root="true" ma:fieldsID="373f458d39ac7af3d8ae83453822491d" ns2:_="" ns3:_="">
    <xsd:import namespace="deec781b-51b2-41f5-8977-d833afa0cdb5"/>
    <xsd:import namespace="30d79745-92fc-4b4e-a213-f975f2a6d9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c781b-51b2-41f5-8977-d833afa0cd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0d79745-92fc-4b4e-a213-f975f2a6d9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4d31fb1-c048-4a67-82ed-8c2f462f9c99}" ma:internalName="TaxCatchAll" ma:showField="CatchAllData" ma:web="30d79745-92fc-4b4e-a213-f975f2a6d9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D917A1-A404-4C08-A667-654F1DEE9D17}">
  <ds:schemaRefs>
    <ds:schemaRef ds:uri="http://schemas.microsoft.com/sharepoint/v3/contenttype/forms"/>
  </ds:schemaRefs>
</ds:datastoreItem>
</file>

<file path=customXml/itemProps2.xml><?xml version="1.0" encoding="utf-8"?>
<ds:datastoreItem xmlns:ds="http://schemas.openxmlformats.org/officeDocument/2006/customXml" ds:itemID="{44907658-0567-4E35-AFE5-FC79589A0201}">
  <ds:schemaRefs>
    <ds:schemaRef ds:uri="30d79745-92fc-4b4e-a213-f975f2a6d945"/>
    <ds:schemaRef ds:uri="deec781b-51b2-41f5-8977-d833afa0cdb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6A31B32-AF06-4A23-BC29-145C5B239E6D}">
  <ds:schemaRefs>
    <ds:schemaRef ds:uri="30d79745-92fc-4b4e-a213-f975f2a6d945"/>
    <ds:schemaRef ds:uri="deec781b-51b2-41f5-8977-d833afa0cd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TotalTime>
  <Words>758</Words>
  <Application>Microsoft Office PowerPoint</Application>
  <PresentationFormat>Widescreen</PresentationFormat>
  <Paragraphs>45</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Nova</vt:lpstr>
      <vt:lpstr>Calibri</vt:lpstr>
      <vt:lpstr>Calibri Light</vt:lpstr>
      <vt:lpstr>Comic Sans MS</vt:lpstr>
      <vt:lpstr>Symbol</vt:lpstr>
      <vt:lpstr>Office Theme</vt:lpstr>
      <vt:lpstr>How to help with Spelling: some simple tips…</vt:lpstr>
      <vt:lpstr>Why can spelling be so hard for those with dyslexia?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Spelling</dc:title>
  <dc:creator>Tracey Grant</dc:creator>
  <cp:lastModifiedBy>Ben Annett</cp:lastModifiedBy>
  <cp:revision>2</cp:revision>
  <dcterms:created xsi:type="dcterms:W3CDTF">2022-11-01T13:35:31Z</dcterms:created>
  <dcterms:modified xsi:type="dcterms:W3CDTF">2022-11-03T16:53:13Z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0x0101005D01BE090C39F147A791A9BD3E22C541</vt:lpwstr>
  </property>
  <property fmtid="{D5CDD505-2E9C-101B-9397-08002B2CF9AE}" pid="3" name="MediaServiceImageTags">
    <vt:lpwstr/>
  </property>
</Properties>
</file>