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7" r:id="rId5"/>
    <p:sldId id="260" r:id="rId6"/>
    <p:sldId id="261" r:id="rId7"/>
    <p:sldId id="262" r:id="rId8"/>
    <p:sldId id="259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22514" autoAdjust="0"/>
    <p:restoredTop sz="86410"/>
  </p:normalViewPr>
  <p:slideViewPr>
    <p:cSldViewPr snapToGrid="0">
      <p:cViewPr>
        <p:scale>
          <a:sx n="100" d="100"/>
          <a:sy n="100" d="100"/>
        </p:scale>
        <p:origin x="2046" y="9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F6E1D-40A3-4D1E-B5F2-6F3A8719C26A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71250-9063-4C76-9189-08C11E4E4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34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Office 365 suite has been offered to schools free-of-charge for some time now. You may have access to it already, but if not ask you technician!</a:t>
            </a:r>
          </a:p>
          <a:p>
            <a:endParaRPr lang="en-GB" dirty="0"/>
          </a:p>
          <a:p>
            <a:r>
              <a:rPr lang="en-GB" dirty="0"/>
              <a:t>Students and educators can download Office 365 Education for free. All you need is a valid school email address.</a:t>
            </a:r>
          </a:p>
          <a:p>
            <a:endParaRPr lang="en-GB" dirty="0"/>
          </a:p>
          <a:p>
            <a:r>
              <a:rPr lang="en-GB" dirty="0"/>
              <a:t>Office comes bundled with</a:t>
            </a:r>
            <a:r>
              <a:rPr lang="en-GB" baseline="0" dirty="0"/>
              <a:t> some powerful literacy support tools that are particularly useful for students with literacy difficulties. And best of all, it’s free!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AB47A0-6F5D-3D4E-A173-60986E9E65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52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do I</a:t>
            </a:r>
            <a:r>
              <a:rPr lang="en-GB" baseline="0" dirty="0"/>
              <a:t> find Immersive Reader?</a:t>
            </a:r>
          </a:p>
          <a:p>
            <a:endParaRPr lang="en-GB" baseline="0" dirty="0"/>
          </a:p>
          <a:p>
            <a:r>
              <a:rPr lang="en-GB" baseline="0" dirty="0"/>
              <a:t>Within Office applications, such as Word, Teams, </a:t>
            </a:r>
            <a:r>
              <a:rPr lang="en-GB" baseline="0" dirty="0" err="1"/>
              <a:t>Powerpoint</a:t>
            </a:r>
            <a:r>
              <a:rPr lang="en-GB" baseline="0" dirty="0"/>
              <a:t> etc click on “View”, and then “Immersive Reader”. The features available within Immersive Reader vary between different applications. </a:t>
            </a:r>
          </a:p>
          <a:p>
            <a:endParaRPr lang="en-GB" baseline="0" dirty="0"/>
          </a:p>
          <a:p>
            <a:r>
              <a:rPr lang="en-GB" baseline="0" dirty="0"/>
              <a:t>You can also use with the Edge Browser. Look out for the Immersive Reader icon on the right-hand side of the address bar.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71250-9063-4C76-9189-08C11E4E46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1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Immersive Reader features fall into two categories.</a:t>
            </a:r>
          </a:p>
          <a:p>
            <a:pPr marL="228600" indent="-228600">
              <a:buAutoNum type="arabicPeriod"/>
            </a:pPr>
            <a:r>
              <a:rPr lang="en-GB" baseline="0" dirty="0"/>
              <a:t>Text-to-Speech</a:t>
            </a:r>
          </a:p>
          <a:p>
            <a:pPr marL="228600" indent="-228600">
              <a:buAutoNum type="arabicPeriod"/>
            </a:pPr>
            <a:r>
              <a:rPr lang="en-GB" baseline="0" dirty="0"/>
              <a:t>Making on-screen text more accessible</a:t>
            </a:r>
          </a:p>
          <a:p>
            <a:pPr marL="228600" indent="-228600">
              <a:buAutoNum type="arabicPeriod"/>
            </a:pPr>
            <a:endParaRPr lang="en-GB" baseline="0" dirty="0"/>
          </a:p>
          <a:p>
            <a:pPr marL="0" indent="0">
              <a:buNone/>
            </a:pPr>
            <a:r>
              <a:rPr lang="en-GB" baseline="0" dirty="0"/>
              <a:t>Let’s take a closer look.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71250-9063-4C76-9189-08C11E4E46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09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Text-to-speech</a:t>
            </a:r>
            <a:r>
              <a:rPr lang="en-GB" baseline="0" dirty="0"/>
              <a:t> has come a long way since the robotic voices of yester-year. The natural speaking voices are really very good.</a:t>
            </a:r>
          </a:p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I’ve</a:t>
            </a:r>
            <a:r>
              <a:rPr lang="en-GB" baseline="0" dirty="0"/>
              <a:t> found it to be one of the most effective solution to the perennial issue getting students to proof their own writing.</a:t>
            </a:r>
            <a:endParaRPr lang="en-GB" dirty="0"/>
          </a:p>
          <a:p>
            <a:endParaRPr lang="en-GB" dirty="0"/>
          </a:p>
          <a:p>
            <a:r>
              <a:rPr lang="en-GB" dirty="0"/>
              <a:t>Try</a:t>
            </a:r>
            <a:r>
              <a:rPr lang="en-GB" baseline="0" dirty="0"/>
              <a:t> it now whilst you’re using Microsoft PowerPoint!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71250-9063-4C76-9189-08C11E4E46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595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Changes are on-screen only.</a:t>
            </a:r>
            <a:r>
              <a:rPr lang="en-GB" baseline="0" dirty="0"/>
              <a:t> The saved document remains unchanged, and if you were to print it out it would be as originally intended.</a:t>
            </a:r>
          </a:p>
          <a:p>
            <a:endParaRPr lang="en-GB" baseline="0" dirty="0"/>
          </a:p>
          <a:p>
            <a:r>
              <a:rPr lang="en-GB" baseline="0" dirty="0"/>
              <a:t>When using Immersive Reader on a webpage it will remove all of the on-screen noise, including the ads.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71250-9063-4C76-9189-08C11E4E46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38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</a:t>
            </a:r>
            <a:r>
              <a:rPr lang="en-GB" baseline="0" dirty="0"/>
              <a:t> very helpful tools to support students who are easily overwhelmed by text.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71250-9063-4C76-9189-08C11E4E46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25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is specialist software available that will do much of what Immersive Reader does, but nothing that integrates so smoothly into mainstream software. And did I mention that it’s free?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71250-9063-4C76-9189-08C11E4E46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2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71250-9063-4C76-9189-08C11E4E466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6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C2FB-60EB-42F9-88DC-B87BE317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2" y="1122363"/>
            <a:ext cx="7186127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81B1B-C1AD-4610-9765-10AB1B1A3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2" y="3602038"/>
            <a:ext cx="7186127" cy="165576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2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B841-276D-4AC1-AE14-C657EFF7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0"/>
            <a:ext cx="97706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561FF-A59C-41BF-8DA2-E19D23B8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85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0B32-27A2-4570-A26D-101D582E3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C6104-3F21-449D-B750-5F91268BF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AFE9BBB-7ED8-404A-8BCF-B4EA8611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"/>
            <a:ext cx="9761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0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5240745-C3CA-49A7-BF69-697EA98A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"/>
            <a:ext cx="9761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1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47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929D1-A8E1-47D7-8022-AA09FC3B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"/>
            <a:ext cx="9761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0F75A-D3E4-4D2D-B9C9-CFEFCBC0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B00B-AAB4-4152-8A58-1AD3A3913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7B13-E777-46A4-AB49-5ED43CC1BF76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F3B2-D58D-4AEE-BF91-410881D9E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49FEE-CE91-4BCC-BD71-9FDC3104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CE56-BEE1-4278-9D45-29BCB868D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gb/topic/download-languages-and-voices-for-immersive-reader-read-mode-and-read-aloud-4c83a8d8-7486-42f7-8e46-2b0fdf753130" TargetMode="External"/><Relationship Id="rId7" Type="http://schemas.openxmlformats.org/officeDocument/2006/relationships/hyperlink" Target="https://www.microsoft.com/en-gb/education/products/office#:~:text=Get%20started%20with%20Office%20365,address%20to%20get%20started%20today.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owerhamletslas.edublogs.org/2022/05/23/immersive-reader-in-microsoft-365/" TargetMode="External"/><Relationship Id="rId5" Type="http://schemas.openxmlformats.org/officeDocument/2006/relationships/hyperlink" Target="https://learn.microsoft.com/en-us/training/educator-center/product-guides/immersive-reader/" TargetMode="External"/><Relationship Id="rId4" Type="http://schemas.openxmlformats.org/officeDocument/2006/relationships/hyperlink" Target="http://ttaconline.org/Resource/JWHaEa5BS75UZ7nOtm9j6w/Resource-immersion-reader-offline-extension-microsoft#:~:text=With%20this%20extension%2C%20you%20can,Reading%20comprehens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1101C-34E6-4736-AF26-7A57F345E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5144" y="1488753"/>
            <a:ext cx="6277530" cy="906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/>
              <a:t>Microsoft 365 and Immersive Reader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CA6A8-4DDA-456A-A6FD-1B90B357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Tower Hamlets Learning Advisory Service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0E5C2E-455E-DB24-018C-361C000AB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243" y="1536213"/>
            <a:ext cx="2170185" cy="21499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306DF2-86B8-4C1A-2F35-1969CC32DE85}"/>
              </a:ext>
            </a:extLst>
          </p:cNvPr>
          <p:cNvSpPr txBox="1"/>
          <p:nvPr/>
        </p:nvSpPr>
        <p:spPr>
          <a:xfrm>
            <a:off x="1086137" y="2585228"/>
            <a:ext cx="820793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/>
              <a:t>Immersive Reader is a powerful, and free, reading support tool that is built into Microsoft applications.</a:t>
            </a:r>
          </a:p>
        </p:txBody>
      </p:sp>
      <p:pic>
        <p:nvPicPr>
          <p:cNvPr id="1026" name="Picture 2" descr="Word 2019 Product Tile">
            <a:extLst>
              <a:ext uri="{FF2B5EF4-FFF2-40B4-BE49-F238E27FC236}">
                <a16:creationId xmlns:a16="http://schemas.microsoft.com/office/drawing/2014/main" id="{7655A873-AB33-A8C6-3B94-684A0AF5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7" y="3892457"/>
            <a:ext cx="1403348" cy="14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werPoint 2019 Product Tile">
            <a:extLst>
              <a:ext uri="{FF2B5EF4-FFF2-40B4-BE49-F238E27FC236}">
                <a16:creationId xmlns:a16="http://schemas.microsoft.com/office/drawing/2014/main" id="{5885CEC2-EF21-DF51-6A33-E8504E76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86" y="3915317"/>
            <a:ext cx="1403348" cy="14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 OneNote: Save Notes – Apps on Google Play">
            <a:extLst>
              <a:ext uri="{FF2B5EF4-FFF2-40B4-BE49-F238E27FC236}">
                <a16:creationId xmlns:a16="http://schemas.microsoft.com/office/drawing/2014/main" id="{6C6D094C-8C92-7EE2-8B93-377842A3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44" y="3653976"/>
            <a:ext cx="1816808" cy="18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crosoft Teams - Wikipedia">
            <a:extLst>
              <a:ext uri="{FF2B5EF4-FFF2-40B4-BE49-F238E27FC236}">
                <a16:creationId xmlns:a16="http://schemas.microsoft.com/office/drawing/2014/main" id="{CB2F51C1-6EC2-041B-23AA-019A90D2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89" y="3895630"/>
            <a:ext cx="1431822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crosoft Edge: Web Browser – Apps on Google Play">
            <a:extLst>
              <a:ext uri="{FF2B5EF4-FFF2-40B4-BE49-F238E27FC236}">
                <a16:creationId xmlns:a16="http://schemas.microsoft.com/office/drawing/2014/main" id="{9BEF380B-D4C2-5972-9AB7-83EE3B76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81" y="3686116"/>
            <a:ext cx="1816808" cy="18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3CBC6C-EBC7-7B3E-AD87-404759DF45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60827">
            <a:off x="4089792" y="3767078"/>
            <a:ext cx="2307206" cy="22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7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66"/>
    </mc:Choice>
    <mc:Fallback>
      <p:transition spd="slow" advTm="17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446B8A-7A71-4F79-9625-E363019B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21" y="245533"/>
            <a:ext cx="9761739" cy="1325563"/>
          </a:xfrm>
        </p:spPr>
        <p:txBody>
          <a:bodyPr>
            <a:noAutofit/>
          </a:bodyPr>
          <a:lstStyle/>
          <a:p>
            <a:r>
              <a:rPr lang="en-GB" sz="3600" dirty="0"/>
              <a:t>Where do I find “Immersive Reader”?</a:t>
            </a:r>
          </a:p>
        </p:txBody>
      </p:sp>
      <p:pic>
        <p:nvPicPr>
          <p:cNvPr id="2050" name="Picture 2" descr="Icon for Immersive Reader">
            <a:extLst>
              <a:ext uri="{FF2B5EF4-FFF2-40B4-BE49-F238E27FC236}">
                <a16:creationId xmlns:a16="http://schemas.microsoft.com/office/drawing/2014/main" id="{09D8BB76-A367-1B98-AC42-85672596E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24" y="1568585"/>
            <a:ext cx="604106" cy="6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2BB3B7-2ADE-8111-711B-0939E4CADEBA}"/>
              </a:ext>
            </a:extLst>
          </p:cNvPr>
          <p:cNvSpPr txBox="1"/>
          <p:nvPr/>
        </p:nvSpPr>
        <p:spPr>
          <a:xfrm>
            <a:off x="1459142" y="1668252"/>
            <a:ext cx="576444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/>
              <a:t>The Immersive Reader icon looks like this!</a:t>
            </a:r>
            <a:endParaRPr lang="en-GB" sz="200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3FF5-52A1-498F-2CF9-78FEA6859732}"/>
              </a:ext>
            </a:extLst>
          </p:cNvPr>
          <p:cNvSpPr txBox="1"/>
          <p:nvPr/>
        </p:nvSpPr>
        <p:spPr>
          <a:xfrm>
            <a:off x="1459142" y="2312927"/>
            <a:ext cx="952574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000"/>
              <a:t>Within Microsoft Office, you can find it under “View”, and then “Immersive Reader”.</a:t>
            </a:r>
            <a:endParaRPr lang="en-GB" sz="2000"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DC8DB9-0215-4928-1A07-4ED7C4AADC45}"/>
              </a:ext>
            </a:extLst>
          </p:cNvPr>
          <p:cNvGrpSpPr/>
          <p:nvPr/>
        </p:nvGrpSpPr>
        <p:grpSpPr>
          <a:xfrm>
            <a:off x="1565467" y="2978757"/>
            <a:ext cx="8798739" cy="1626255"/>
            <a:chOff x="1577341" y="3743045"/>
            <a:chExt cx="7991780" cy="15062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DF3959-154B-7898-5CB1-FB12FE48909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77341" y="3933779"/>
              <a:ext cx="7208518" cy="13155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000"/>
                <a:t>You can also use it on the internet when using Microsoft’s Edge browser. Look out for the Immersive Reader icon on the right-hand side of the address bar.</a:t>
              </a:r>
              <a:endParaRPr lang="en-GB" sz="2000">
                <a:cs typeface="Arial"/>
              </a:endParaRPr>
            </a:p>
          </p:txBody>
        </p:sp>
        <p:pic>
          <p:nvPicPr>
            <p:cNvPr id="11" name="Picture 10" descr="Microsoft Edge: Web Browser – Apps on Google Play">
              <a:extLst>
                <a:ext uri="{FF2B5EF4-FFF2-40B4-BE49-F238E27FC236}">
                  <a16:creationId xmlns:a16="http://schemas.microsoft.com/office/drawing/2014/main" id="{EAE9AC17-6D9C-8DD3-422E-374055933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627" y="3743045"/>
              <a:ext cx="721494" cy="718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Icon for Immersive Reader">
            <a:extLst>
              <a:ext uri="{FF2B5EF4-FFF2-40B4-BE49-F238E27FC236}">
                <a16:creationId xmlns:a16="http://schemas.microsoft.com/office/drawing/2014/main" id="{FD257037-D47A-5137-9600-A618C9CAA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244" y="3797250"/>
            <a:ext cx="565294" cy="5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1C59612-4C24-B246-D16A-4F8927EC1450}"/>
              </a:ext>
            </a:extLst>
          </p:cNvPr>
          <p:cNvGrpSpPr/>
          <p:nvPr/>
        </p:nvGrpSpPr>
        <p:grpSpPr>
          <a:xfrm>
            <a:off x="3548654" y="4924381"/>
            <a:ext cx="5564899" cy="1096925"/>
            <a:chOff x="2616955" y="5052060"/>
            <a:chExt cx="5564899" cy="10969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2FED2D7-068F-86E1-0D4B-21FFA0FDA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562" t="-353" r="3833" b="53306"/>
            <a:stretch/>
          </p:blipFill>
          <p:spPr>
            <a:xfrm>
              <a:off x="2616955" y="5052060"/>
              <a:ext cx="4245241" cy="1096925"/>
            </a:xfrm>
            <a:prstGeom prst="rect">
              <a:avLst/>
            </a:prstGeom>
          </p:spPr>
        </p:pic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A294B3BA-402D-4C9C-CD78-3DA68AEB8F74}"/>
                </a:ext>
              </a:extLst>
            </p:cNvPr>
            <p:cNvSpPr/>
            <p:nvPr/>
          </p:nvSpPr>
          <p:spPr>
            <a:xfrm rot="11964738">
              <a:off x="5850134" y="5424817"/>
              <a:ext cx="2331720" cy="5183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7684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40"/>
    </mc:Choice>
    <mc:Fallback>
      <p:transition spd="slow" advTm="136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41A417-A45D-5066-5B85-2611A38B1B1E}"/>
              </a:ext>
            </a:extLst>
          </p:cNvPr>
          <p:cNvSpPr txBox="1"/>
          <p:nvPr/>
        </p:nvSpPr>
        <p:spPr>
          <a:xfrm>
            <a:off x="1749654" y="1907676"/>
            <a:ext cx="7780321" cy="220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Text-to-Speech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Make text more accessible, by dynamically changing the way it appears on the screen.</a:t>
            </a:r>
          </a:p>
          <a:p>
            <a:pPr>
              <a:lnSpc>
                <a:spcPct val="150000"/>
              </a:lnSpc>
            </a:pPr>
            <a:endParaRPr lang="en-GB" sz="3600" dirty="0"/>
          </a:p>
        </p:txBody>
      </p:sp>
      <p:pic>
        <p:nvPicPr>
          <p:cNvPr id="3076" name="Picture 4" descr="3d Render Robot Speaking Into Microphone Stock Illustration 365531318 |  Shutterstock">
            <a:extLst>
              <a:ext uri="{FF2B5EF4-FFF2-40B4-BE49-F238E27FC236}">
                <a16:creationId xmlns:a16="http://schemas.microsoft.com/office/drawing/2014/main" id="{1BC72DC9-8AA8-76BF-F6F1-DC4E0A998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" t="-813" r="867" b="7724"/>
          <a:stretch/>
        </p:blipFill>
        <p:spPr bwMode="auto">
          <a:xfrm>
            <a:off x="3810046" y="4153465"/>
            <a:ext cx="1580799" cy="15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ye Lighter Reading Ruler - Mixed 4 Pack - Dyslexic.com">
            <a:extLst>
              <a:ext uri="{FF2B5EF4-FFF2-40B4-BE49-F238E27FC236}">
                <a16:creationId xmlns:a16="http://schemas.microsoft.com/office/drawing/2014/main" id="{840BAAD2-34AB-D5D2-82B8-CA7974D80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50" y="4153465"/>
            <a:ext cx="1997122" cy="149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loured Overlay Assessment - How It Could Help Your Child at School -  Ashleigh Sight Care">
            <a:extLst>
              <a:ext uri="{FF2B5EF4-FFF2-40B4-BE49-F238E27FC236}">
                <a16:creationId xmlns:a16="http://schemas.microsoft.com/office/drawing/2014/main" id="{F5E342D5-3F4B-B410-598D-71FA68A73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91" y="4144709"/>
            <a:ext cx="2371938" cy="15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6 Surprising Bad Practices That Hurt Dyslexic Users">
            <a:extLst>
              <a:ext uri="{FF2B5EF4-FFF2-40B4-BE49-F238E27FC236}">
                <a16:creationId xmlns:a16="http://schemas.microsoft.com/office/drawing/2014/main" id="{0AE3B725-F977-B10C-DAA8-545928E7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652" y="4223365"/>
            <a:ext cx="2156373" cy="149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10FE654-ED6A-E62D-52F6-45FBD21D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150" y="472092"/>
            <a:ext cx="9761739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What</a:t>
            </a:r>
            <a:r>
              <a:rPr lang="en-GB" sz="3600" baseline="0" dirty="0"/>
              <a:t> does Immersive Reader do?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46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08"/>
    </mc:Choice>
    <mc:Fallback xmlns="">
      <p:transition spd="slow" advTm="13930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14A3F7-C3DF-4CDB-8AEE-550765F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508" y="583101"/>
            <a:ext cx="3406253" cy="892791"/>
          </a:xfrm>
        </p:spPr>
        <p:txBody>
          <a:bodyPr/>
          <a:lstStyle/>
          <a:p>
            <a:r>
              <a:rPr lang="en-GB" dirty="0"/>
              <a:t>Text-to-Speech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03801-1414-AA3A-5F7E-8A3219EBE3B3}"/>
              </a:ext>
            </a:extLst>
          </p:cNvPr>
          <p:cNvSpPr txBox="1"/>
          <p:nvPr/>
        </p:nvSpPr>
        <p:spPr>
          <a:xfrm>
            <a:off x="1103369" y="2099768"/>
            <a:ext cx="7661564" cy="3113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/>
              <a:t>Click on the green “play” icon to have text read to you. First select single words or select passages if you don’t want everything on the page read.</a:t>
            </a:r>
            <a:endParaRPr lang="en-GB" sz="2000"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/>
              <a:t>Immersive Reader reads text whilst simultaneously highlighting the word being read.</a:t>
            </a:r>
            <a:endParaRPr lang="en-GB" sz="2000"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/>
              <a:t>Select the cog icon to change the voice or change the speed.</a:t>
            </a:r>
            <a:endParaRPr lang="en-GB" sz="2000"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3665BD-DE55-B27A-D1A5-6263D770B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084" y="523695"/>
            <a:ext cx="1441079" cy="1113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2891B9-787C-66FC-26AE-9543567A96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91" t="11748" r="16074" b="27388"/>
          <a:stretch/>
        </p:blipFill>
        <p:spPr>
          <a:xfrm>
            <a:off x="8711153" y="3758181"/>
            <a:ext cx="821964" cy="89279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55993A-3387-FEBE-8791-18BA7A003D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58" t="11748" r="51298" b="27388"/>
          <a:stretch/>
        </p:blipFill>
        <p:spPr>
          <a:xfrm>
            <a:off x="8756073" y="2735199"/>
            <a:ext cx="777044" cy="69380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56BAC8-55DA-C097-1AE5-5F339FEF3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761" y="523695"/>
            <a:ext cx="1579001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6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13B5A8-835E-4ED6-89D3-0FDA461F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979" y="253621"/>
            <a:ext cx="9761739" cy="1325563"/>
          </a:xfrm>
        </p:spPr>
        <p:txBody>
          <a:bodyPr/>
          <a:lstStyle/>
          <a:p>
            <a:r>
              <a:rPr lang="en-GB" dirty="0"/>
              <a:t>Making On-screen Text Accessible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4E5087-F663-7A8F-8B02-A17736BAA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215" y="358081"/>
            <a:ext cx="1756496" cy="1541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18A31D-BB41-9EC6-2A6D-77829AFC926D}"/>
              </a:ext>
            </a:extLst>
          </p:cNvPr>
          <p:cNvSpPr txBox="1"/>
          <p:nvPr/>
        </p:nvSpPr>
        <p:spPr>
          <a:xfrm>
            <a:off x="1963666" y="2219346"/>
            <a:ext cx="7649851" cy="234365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/>
              <a:t>Click on the text tool to: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Change the text size</a:t>
            </a:r>
            <a:endParaRPr lang="en-GB" sz="200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Increase the spacing between letters and words</a:t>
            </a:r>
            <a:endParaRPr lang="en-GB" sz="200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Change the font. Sitika is particularly suitable for on-screen text</a:t>
            </a:r>
            <a:endParaRPr lang="en-GB" sz="200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Change colour themes</a:t>
            </a:r>
            <a:endParaRPr lang="en-GB" sz="2000"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0C51F9B-3111-8741-8AE8-7B852C777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90728"/>
            <a:ext cx="12192000" cy="870945"/>
          </a:xfrm>
          <a:prstGeom prst="rect">
            <a:avLst/>
          </a:prstGeom>
        </p:spPr>
      </p:pic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3C6F3EE6-5771-CC1C-AA74-27502EAA2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8185" y="227965"/>
            <a:ext cx="11239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2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44"/>
    </mc:Choice>
    <mc:Fallback>
      <p:transition spd="slow" advTm="3014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13B5A8-835E-4ED6-89D3-0FDA461F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082" y="176490"/>
            <a:ext cx="3766441" cy="1325563"/>
          </a:xfrm>
        </p:spPr>
        <p:txBody>
          <a:bodyPr/>
          <a:lstStyle/>
          <a:p>
            <a:r>
              <a:rPr lang="en-GB" dirty="0"/>
              <a:t>Grammar Tools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8A31D-BB41-9EC6-2A6D-77829AFC926D}"/>
              </a:ext>
            </a:extLst>
          </p:cNvPr>
          <p:cNvSpPr txBox="1"/>
          <p:nvPr/>
        </p:nvSpPr>
        <p:spPr>
          <a:xfrm>
            <a:off x="1170300" y="2861198"/>
            <a:ext cx="8167813" cy="14203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/>
              <a:t>Select the “Grammar Tools” to</a:t>
            </a:r>
            <a:endParaRPr lang="en-GB" sz="200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Break words down into their individual </a:t>
            </a:r>
            <a:r>
              <a:rPr lang="en-GB" sz="2000" err="1"/>
              <a:t>syl‧la‧bles</a:t>
            </a:r>
            <a:endParaRPr lang="en-GB" sz="200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Label or colour code the different types of words – nouns, verbs etc.</a:t>
            </a:r>
            <a:endParaRPr lang="en-GB" sz="200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00D93-C4DA-DAF5-763B-A4FD31FFB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523" y="467796"/>
            <a:ext cx="1181100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874273-500F-D61A-1E00-5A658AD7F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0948">
            <a:off x="9552564" y="2820263"/>
            <a:ext cx="2158171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44"/>
    </mc:Choice>
    <mc:Fallback>
      <p:transition spd="slow" advTm="3014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13B5A8-835E-4ED6-89D3-0FDA461F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642" y="458430"/>
            <a:ext cx="5954238" cy="1325563"/>
          </a:xfrm>
        </p:spPr>
        <p:txBody>
          <a:bodyPr/>
          <a:lstStyle/>
          <a:p>
            <a:r>
              <a:rPr lang="en-GB" dirty="0"/>
              <a:t>Reading Preferences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8A31D-BB41-9EC6-2A6D-77829AFC926D}"/>
              </a:ext>
            </a:extLst>
          </p:cNvPr>
          <p:cNvSpPr txBox="1"/>
          <p:nvPr/>
        </p:nvSpPr>
        <p:spPr>
          <a:xfrm>
            <a:off x="1081075" y="2061969"/>
            <a:ext cx="9559679" cy="3266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/>
              <a:t>Select “Reading Preferences” to</a:t>
            </a:r>
            <a:endParaRPr lang="en-GB" sz="200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Helps the reader to focus by highlight 1, 3 or 5 lines at a time.</a:t>
            </a:r>
            <a:endParaRPr lang="en-GB" sz="200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Enable the “Picture Dictionary”. When your cursor turns into a star you can select a single word to see the relevant </a:t>
            </a:r>
            <a:r>
              <a:rPr lang="en-GB" sz="2000" err="1"/>
              <a:t>Boardmaker</a:t>
            </a:r>
            <a:r>
              <a:rPr lang="en-GB" sz="2000"/>
              <a:t> symbol alongside the option to have it read out to you.</a:t>
            </a:r>
            <a:endParaRPr lang="en-GB" sz="200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Translation tools. Translate single words or entire documents into one of many different languages (including Bangla).</a:t>
            </a:r>
            <a:endParaRPr lang="en-GB" sz="2000"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59189-6CA8-2723-8DD5-B35F4098B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255" y="783073"/>
            <a:ext cx="1085850" cy="676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CA8FB5-8710-E0F3-DA75-3C95FF2B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5447">
            <a:off x="10207405" y="4997053"/>
            <a:ext cx="1485104" cy="136644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98" name="Picture 2" descr="Dyslexia Ruler Reading Aid | Disability Horizons Shop">
            <a:extLst>
              <a:ext uri="{FF2B5EF4-FFF2-40B4-BE49-F238E27FC236}">
                <a16:creationId xmlns:a16="http://schemas.microsoft.com/office/drawing/2014/main" id="{16170520-9EDE-0DB3-823D-AC92CA553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13890" r="8873" b="33333"/>
          <a:stretch/>
        </p:blipFill>
        <p:spPr bwMode="auto">
          <a:xfrm>
            <a:off x="9256867" y="1539779"/>
            <a:ext cx="1836337" cy="15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7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44"/>
    </mc:Choice>
    <mc:Fallback>
      <p:transition spd="slow" advTm="3014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13B5A8-835E-4ED6-89D3-0FDA461F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417" y="458430"/>
            <a:ext cx="2228058" cy="1228588"/>
          </a:xfrm>
        </p:spPr>
        <p:txBody>
          <a:bodyPr/>
          <a:lstStyle/>
          <a:p>
            <a:r>
              <a:rPr lang="en-GB" dirty="0"/>
              <a:t>Top-Tips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8A31D-BB41-9EC6-2A6D-77829AFC926D}"/>
              </a:ext>
            </a:extLst>
          </p:cNvPr>
          <p:cNvSpPr txBox="1"/>
          <p:nvPr/>
        </p:nvSpPr>
        <p:spPr>
          <a:xfrm>
            <a:off x="1239677" y="1595860"/>
            <a:ext cx="9559679" cy="4190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Immersive Reader works best when used with Office 365 running within the Edge browser.</a:t>
            </a:r>
            <a:endParaRPr lang="en-GB" sz="200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Different voices are </a:t>
            </a:r>
            <a:r>
              <a:rPr lang="en-GB" sz="2000">
                <a:hlinkClick r:id="rId3"/>
              </a:rPr>
              <a:t>available for download</a:t>
            </a:r>
            <a:r>
              <a:rPr lang="en-GB" sz="2000"/>
              <a:t>. You may need help from your technician to install them. It requires administrator access.</a:t>
            </a:r>
            <a:endParaRPr lang="en-GB" sz="200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It requires an internet connection to work, although there </a:t>
            </a:r>
            <a:r>
              <a:rPr lang="en-GB" sz="2000">
                <a:hlinkClick r:id="rId4"/>
              </a:rPr>
              <a:t>are work-arounds.</a:t>
            </a:r>
            <a:endParaRPr lang="en-GB" sz="200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Not </a:t>
            </a:r>
            <a:r>
              <a:rPr lang="en-GB" sz="2000">
                <a:hlinkClick r:id="rId5"/>
              </a:rPr>
              <a:t>all features </a:t>
            </a:r>
            <a:r>
              <a:rPr lang="en-GB" sz="2000"/>
              <a:t>are available in all products.</a:t>
            </a:r>
            <a:endParaRPr lang="en-GB" sz="200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I posted some </a:t>
            </a:r>
            <a:r>
              <a:rPr lang="en-GB" sz="2000">
                <a:hlinkClick r:id="rId6"/>
              </a:rPr>
              <a:t>video demonstrations </a:t>
            </a:r>
            <a:r>
              <a:rPr lang="en-GB" sz="2000"/>
              <a:t>on our blog previously, but the best way to learn is to have a go yourself. It’s very intuitive and accessible.</a:t>
            </a:r>
            <a:endParaRPr lang="en-GB" sz="200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/>
              <a:t>Office is </a:t>
            </a:r>
            <a:r>
              <a:rPr lang="en-GB" sz="2000">
                <a:hlinkClick r:id="rId7"/>
              </a:rPr>
              <a:t>free to educators and students</a:t>
            </a:r>
            <a:r>
              <a:rPr lang="en-GB" sz="2000"/>
              <a:t>.</a:t>
            </a:r>
            <a:endParaRPr lang="en-GB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80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44"/>
    </mc:Choice>
    <mc:Fallback>
      <p:transition spd="slow" advTm="30144"/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336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1BE090C39F147A791A9BD3E22C541" ma:contentTypeVersion="16" ma:contentTypeDescription="Create a new document." ma:contentTypeScope="" ma:versionID="dc51b72a9304ea4c6a003bed51d6c202">
  <xsd:schema xmlns:xsd="http://www.w3.org/2001/XMLSchema" xmlns:xs="http://www.w3.org/2001/XMLSchema" xmlns:p="http://schemas.microsoft.com/office/2006/metadata/properties" xmlns:ns2="deec781b-51b2-41f5-8977-d833afa0cdb5" xmlns:ns3="30d79745-92fc-4b4e-a213-f975f2a6d945" targetNamespace="http://schemas.microsoft.com/office/2006/metadata/properties" ma:root="true" ma:fieldsID="373f458d39ac7af3d8ae83453822491d" ns2:_="" ns3:_="">
    <xsd:import namespace="deec781b-51b2-41f5-8977-d833afa0cdb5"/>
    <xsd:import namespace="30d79745-92fc-4b4e-a213-f975f2a6d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c781b-51b2-41f5-8977-d833afa0c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7725aa-a115-4173-8de3-4bc35a2462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79745-92fc-4b4e-a213-f975f2a6d9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d31fb1-c048-4a67-82ed-8c2f462f9c99}" ma:internalName="TaxCatchAll" ma:showField="CatchAllData" ma:web="30d79745-92fc-4b4e-a213-f975f2a6d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d79745-92fc-4b4e-a213-f975f2a6d945" xsi:nil="true"/>
    <lcf76f155ced4ddcb4097134ff3c332f xmlns="deec781b-51b2-41f5-8977-d833afa0cd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76A271-738C-4889-8B63-FB6250D875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4DE4ED-4C4E-4F1B-AA64-D9B139489F13}">
  <ds:schemaRefs>
    <ds:schemaRef ds:uri="30d79745-92fc-4b4e-a213-f975f2a6d945"/>
    <ds:schemaRef ds:uri="deec781b-51b2-41f5-8977-d833afa0cd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A62A1E2-6D31-4560-A711-9E29B6736AC3}">
  <ds:schemaRefs>
    <ds:schemaRef ds:uri="http://purl.org/dc/dcmitype/"/>
    <ds:schemaRef ds:uri="deec781b-51b2-41f5-8977-d833afa0cdb5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30d79745-92fc-4b4e-a213-f975f2a6d945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744</Words>
  <Application>Microsoft Office PowerPoint</Application>
  <PresentationFormat>Widescreen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Tower Hamlets Learning Advisory Service</vt:lpstr>
      <vt:lpstr>Where do I find “Immersive Reader”?</vt:lpstr>
      <vt:lpstr>What does Immersive Reader do?</vt:lpstr>
      <vt:lpstr>Text-to-Speech</vt:lpstr>
      <vt:lpstr>Making On-screen Text Accessible</vt:lpstr>
      <vt:lpstr>Grammar Tools</vt:lpstr>
      <vt:lpstr>Reading Preferences</vt:lpstr>
      <vt:lpstr>Top-Tips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 Learning Advisory Service</dc:title>
  <dc:creator>Ben.Annett@towerhamlets.gov.uk</dc:creator>
  <cp:lastModifiedBy>Ben Annett</cp:lastModifiedBy>
  <cp:revision>5</cp:revision>
  <dcterms:created xsi:type="dcterms:W3CDTF">2022-11-29T15:50:55Z</dcterms:created>
  <dcterms:modified xsi:type="dcterms:W3CDTF">2023-01-11T14:36:48Z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0x0101005D01BE090C39F147A791A9BD3E22C541</vt:lpwstr>
  </property>
  <property fmtid="{D5CDD505-2E9C-101B-9397-08002B2CF9AE}" pid="3" name="MediaServiceImageTags">
    <vt:lpwstr/>
  </property>
</Properties>
</file>