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57" r:id="rId3"/>
    <p:sldId id="262" r:id="rId4"/>
    <p:sldId id="263" r:id="rId5"/>
    <p:sldId id="260" r:id="rId6"/>
    <p:sldId id="258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81998" autoAdjust="0"/>
  </p:normalViewPr>
  <p:slideViewPr>
    <p:cSldViewPr snapToGrid="0">
      <p:cViewPr varScale="1">
        <p:scale>
          <a:sx n="133" d="100"/>
          <a:sy n="133" d="100"/>
        </p:scale>
        <p:origin x="45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6BA36-0B50-4BE0-851D-80C84F50DFB7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33C24-F888-4B40-A4B0-7053EDEFC2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05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racycambridge.org/about-us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oice21.org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racycambridge.org/resource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oice21.or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ify.uk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endowmentfoundation.org.uk/news/the-shrec-approach-four-evidence-informed-strategies-to-promote-high-quality-interactions-with-young-childre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HJSfZRtUMXk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About us – ORACY CAMBRIDGE</a:t>
            </a:r>
            <a:endParaRPr lang="en-GB" dirty="0"/>
          </a:p>
          <a:p>
            <a:endParaRPr lang="en-GB" dirty="0"/>
          </a:p>
          <a:p>
            <a:r>
              <a:rPr lang="en-US" dirty="0">
                <a:hlinkClick r:id="rId4"/>
              </a:rPr>
              <a:t>Voice 21 | Oracy | United Kingdom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33C24-F888-4B40-A4B0-7053EDEFC2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37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Resources – ORACY CAMBRIDGE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33C24-F888-4B40-A4B0-7053EDEFC2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17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Voice 21 | Oracy | United Kingdom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33C24-F888-4B40-A4B0-7053EDEFC2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97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explorify.uk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33C24-F888-4B40-A4B0-7053EDEFC2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29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ShREC</a:t>
            </a:r>
            <a:r>
              <a:rPr lang="en-GB" dirty="0"/>
              <a:t> approach:</a:t>
            </a:r>
          </a:p>
          <a:p>
            <a:r>
              <a:rPr lang="en-GB" dirty="0" err="1"/>
              <a:t>Sh</a:t>
            </a:r>
            <a:r>
              <a:rPr lang="en-GB" dirty="0"/>
              <a:t> – Share attention</a:t>
            </a:r>
          </a:p>
          <a:p>
            <a:r>
              <a:rPr lang="en-GB" dirty="0"/>
              <a:t>R- Respond</a:t>
            </a:r>
          </a:p>
          <a:p>
            <a:r>
              <a:rPr lang="en-GB" dirty="0"/>
              <a:t>E – Expand</a:t>
            </a:r>
          </a:p>
          <a:p>
            <a:r>
              <a:rPr lang="en-GB" dirty="0"/>
              <a:t>C – Conversation</a:t>
            </a:r>
          </a:p>
          <a:p>
            <a:r>
              <a:rPr lang="en-US" dirty="0">
                <a:hlinkClick r:id="rId3"/>
              </a:rPr>
              <a:t>The </a:t>
            </a:r>
            <a:r>
              <a:rPr lang="en-US" dirty="0" err="1">
                <a:hlinkClick r:id="rId3"/>
              </a:rPr>
              <a:t>ShREC</a:t>
            </a:r>
            <a:r>
              <a:rPr lang="en-US" dirty="0">
                <a:hlinkClick r:id="rId3"/>
              </a:rPr>
              <a:t> approach – Four evidence informed strategies to… | EEF (educationendowmentfoundation.org.uk)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High quality interactions in the Early Years - The </a:t>
            </a:r>
            <a:r>
              <a:rPr lang="en-US" dirty="0" err="1">
                <a:hlinkClick r:id="rId4"/>
              </a:rPr>
              <a:t>ShREC</a:t>
            </a:r>
            <a:r>
              <a:rPr lang="en-US" dirty="0">
                <a:hlinkClick r:id="rId4"/>
              </a:rPr>
              <a:t> approach – YouTube</a:t>
            </a:r>
            <a:r>
              <a:rPr lang="en-US" dirty="0"/>
              <a:t> – 5 minutes long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33C24-F888-4B40-A4B0-7053EDEFC2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1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https://speechandlanguage.org.uk/ Speech and language </a:t>
            </a:r>
            <a:r>
              <a:rPr lang="en-GB" dirty="0" err="1"/>
              <a:t>uk</a:t>
            </a:r>
            <a:r>
              <a:rPr lang="en-GB" dirty="0"/>
              <a:t> has lots of advice and resources for both parents and professionals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33C24-F888-4B40-A4B0-7053EDEFC2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15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CCAF8-D2ED-D5E1-60F5-A5FD180A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836C0-472B-1385-1DFD-F9E471EF6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CC17E-C17C-B59F-0CB1-991AEB7C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C3C-866B-4846-B7D6-8A08DDA2C36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EA7D2-F401-C6B4-AECE-C307511F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38060-EEFF-B23E-C4FF-D78838F4C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C19B-7F35-4F49-82EA-F3645C223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9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F6E95-246B-0A05-C0A6-F858AD517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660D-0EA2-7D54-3C0A-74A05BBA2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F77D2-9F33-F669-10F7-46B03C21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FC3C-866B-4846-B7D6-8A08DDA2C36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6CBC4-5BDC-A2A3-5DFA-B597676B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02DB4-19C1-FD80-B4FF-915D5120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8C19B-7F35-4F49-82EA-F3645C223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74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3462B-85E8-4C02-42E6-9FE631CFF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26278-84A3-BE3A-4FF4-2315A4076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FE52D-B3F1-BED0-56D5-0D603B0298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C3C-866B-4846-B7D6-8A08DDA2C369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E1A8B-AEB2-D7DE-8169-78A40B9ED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0C011-6E15-2122-234C-DB456D678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8C19B-7F35-4F49-82EA-F3645C223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97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naplic.org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racycambridge.org/talk-rul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voice21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racycambridge.org/about-u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oice21.org/our-mission-va-updat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explorify.uk/why-explorif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endowmentfoundation.org.uk/news/the-shrec-approach-four-evidence-informed-strategies-to-promote-high-quality-interactions-with-young-childr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HJSfZRtUMX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peechandlanguage.org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APLIC | NAPLIC">
            <a:hlinkClick r:id="rId2"/>
            <a:extLst>
              <a:ext uri="{FF2B5EF4-FFF2-40B4-BE49-F238E27FC236}">
                <a16:creationId xmlns:a16="http://schemas.microsoft.com/office/drawing/2014/main" id="{59112A30-6755-40EB-FEA8-A6B376608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6504" y="813010"/>
            <a:ext cx="3916017" cy="15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ight Triangle 103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12A92-A1DF-7C41-EB6B-4A4F4FF89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 fontScale="90000"/>
          </a:bodyPr>
          <a:lstStyle/>
          <a:p>
            <a:r>
              <a:rPr lang="en-GB" sz="4400" dirty="0"/>
              <a:t>Supporting Communication in your classroom – </a:t>
            </a:r>
            <a:r>
              <a:rPr lang="en-GB" sz="4400" b="1" dirty="0"/>
              <a:t>Part 2</a:t>
            </a:r>
            <a:r>
              <a:rPr lang="en-GB" sz="4400" dirty="0"/>
              <a:t>  </a:t>
            </a:r>
            <a:br>
              <a:rPr lang="en-GB" sz="5600" dirty="0"/>
            </a:br>
            <a:r>
              <a:rPr lang="en-GB" sz="4400" dirty="0"/>
              <a:t>– sharing some more ideas from</a:t>
            </a:r>
            <a:br>
              <a:rPr lang="en-GB" sz="5600" dirty="0"/>
            </a:br>
            <a:r>
              <a:rPr lang="en-GB" sz="5600" dirty="0"/>
              <a:t>                 *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0B6FD-0C6C-9C3D-7294-456899C4C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9491" y="5222063"/>
            <a:ext cx="7321298" cy="940198"/>
          </a:xfrm>
        </p:spPr>
        <p:txBody>
          <a:bodyPr anchor="t">
            <a:normAutofit fontScale="85000" lnSpcReduction="10000"/>
          </a:bodyPr>
          <a:lstStyle/>
          <a:p>
            <a:r>
              <a:rPr lang="en-GB" sz="1900" b="1" dirty="0"/>
              <a:t>*A group of professionals supporting language and communication development</a:t>
            </a:r>
          </a:p>
          <a:p>
            <a:r>
              <a:rPr lang="en-GB" sz="1900" b="1" dirty="0">
                <a:solidFill>
                  <a:srgbClr val="FF0000"/>
                </a:solidFill>
              </a:rPr>
              <a:t>Tower Hamlets Language Literacy and Communication Team</a:t>
            </a:r>
          </a:p>
          <a:p>
            <a:r>
              <a:rPr lang="en-GB" sz="1900" b="1" dirty="0">
                <a:solidFill>
                  <a:srgbClr val="FF0000"/>
                </a:solidFill>
              </a:rPr>
              <a:t>May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b="1" dirty="0"/>
          </a:p>
        </p:txBody>
      </p:sp>
      <p:pic>
        <p:nvPicPr>
          <p:cNvPr id="4" name="Picture 4" descr="NAPLIC | NAPLIC">
            <a:hlinkClick r:id="rId2"/>
            <a:extLst>
              <a:ext uri="{FF2B5EF4-FFF2-40B4-BE49-F238E27FC236}">
                <a16:creationId xmlns:a16="http://schemas.microsoft.com/office/drawing/2014/main" id="{08764CDA-C134-0C3F-7F35-920DCF0DB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0" y="4595220"/>
            <a:ext cx="1985365" cy="45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0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EF32D-E7E4-5F68-95CE-BACA9108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00" y="8159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For general ideas to support language through the school </a:t>
            </a:r>
            <a:r>
              <a:rPr lang="en-GB" sz="4400" dirty="0">
                <a:hlinkClick r:id="rId3"/>
              </a:rPr>
              <a:t> Oracy Cambridge</a:t>
            </a:r>
            <a:r>
              <a:rPr lang="en-GB" b="1" dirty="0"/>
              <a:t> and </a:t>
            </a:r>
            <a:r>
              <a:rPr lang="en-GB" sz="4400" dirty="0">
                <a:hlinkClick r:id="rId4"/>
              </a:rPr>
              <a:t> Voice 21</a:t>
            </a:r>
            <a:r>
              <a:rPr lang="en-GB" b="1" dirty="0"/>
              <a:t> are really good resources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F02BCD-1B6A-4B73-0CB4-668E3E6A5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889950" y="2506662"/>
            <a:ext cx="5302050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0132E9-308D-6886-9B9B-66B877D6557A}"/>
              </a:ext>
            </a:extLst>
          </p:cNvPr>
          <p:cNvSpPr txBox="1"/>
          <p:nvPr/>
        </p:nvSpPr>
        <p:spPr>
          <a:xfrm>
            <a:off x="838199" y="1753737"/>
            <a:ext cx="5396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184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27C6-6908-BC75-DE0A-0A8EC920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</a:t>
            </a:r>
            <a:r>
              <a:rPr lang="en-GB" dirty="0">
                <a:hlinkClick r:id="rId3"/>
              </a:rPr>
              <a:t>Oracy Cambridge</a:t>
            </a:r>
            <a:r>
              <a:rPr lang="en-GB" dirty="0"/>
              <a:t>’ aims to promote oracy generally.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CB243-514E-7E61-00B9-BE71285FB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Their website has a lot of free resources for supporting talk in the classroom and is well worth a look. Many local schools are using their framework.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93930E-0598-C923-0940-2E44F706D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025" y="3492337"/>
            <a:ext cx="4676775" cy="3286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DCB672-00D3-9183-EB5B-C3411C9D2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902" y="3204000"/>
            <a:ext cx="2513548" cy="35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1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ABF6-495E-5E6A-32BD-9881C2F4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39400" cy="2032475"/>
          </a:xfrm>
        </p:spPr>
        <p:txBody>
          <a:bodyPr/>
          <a:lstStyle/>
          <a:p>
            <a:pPr algn="ctr"/>
            <a:r>
              <a:rPr lang="en-GB" b="1" dirty="0"/>
              <a:t>Voice 21 is a charity working to improve the UK’s oracy education for all young people</a:t>
            </a:r>
          </a:p>
        </p:txBody>
      </p:sp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6DDEF4C0-28B1-6CDE-3EB3-1A5F6421C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08137" y="3118881"/>
            <a:ext cx="3286125" cy="3248025"/>
          </a:xfrm>
        </p:spPr>
      </p:pic>
    </p:spTree>
    <p:extLst>
      <p:ext uri="{BB962C8B-B14F-4D97-AF65-F5344CB8AC3E}">
        <p14:creationId xmlns:p14="http://schemas.microsoft.com/office/powerpoint/2010/main" val="350202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800834-5063-C29C-3C5F-D432CC641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736" y="3014436"/>
            <a:ext cx="6096528" cy="829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2511A5-3D84-5AAF-BEC6-3EAF338D7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736" y="3014436"/>
            <a:ext cx="6096528" cy="829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ACFBC5-EF04-F8DF-DF01-CBD82170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Improve discussions in Science lessons with this free resource: </a:t>
            </a:r>
            <a:r>
              <a:rPr lang="en-GB" dirty="0">
                <a:hlinkClick r:id="rId4"/>
              </a:rPr>
              <a:t>explorify.uk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5BDF4-D77D-A287-0DD0-215189853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D102E7-FF25-E59E-BB34-C2841CD8B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40" y="1952739"/>
            <a:ext cx="11130859" cy="43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9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5B454-EB7D-1BC5-2C38-9386CD30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3600" b="1" dirty="0"/>
            </a:br>
            <a:r>
              <a:rPr lang="en-GB" sz="3600" b="1" dirty="0"/>
              <a:t>There are so many resources out there to try. 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Interested in learning more about high quality interactions in the Early Years? Have a look at: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88FDD-4340-C4CA-60AD-F72F7685B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7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The </a:t>
            </a:r>
            <a:r>
              <a:rPr lang="en-US" dirty="0" err="1">
                <a:hlinkClick r:id="rId3"/>
              </a:rPr>
              <a:t>ShREC</a:t>
            </a:r>
            <a:r>
              <a:rPr lang="en-US" dirty="0">
                <a:hlinkClick r:id="rId3"/>
              </a:rPr>
              <a:t> approach from the EEF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Video of the </a:t>
            </a:r>
            <a:r>
              <a:rPr lang="en-US" dirty="0" err="1">
                <a:hlinkClick r:id="rId4"/>
              </a:rPr>
              <a:t>ShREC</a:t>
            </a:r>
            <a:r>
              <a:rPr lang="en-US" dirty="0">
                <a:hlinkClick r:id="rId4"/>
              </a:rPr>
              <a:t> approach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50918359-4F8E-8278-D652-0F0F2DFDCC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99"/>
          <a:stretch/>
        </p:blipFill>
        <p:spPr>
          <a:xfrm>
            <a:off x="6096000" y="2030763"/>
            <a:ext cx="4746105" cy="2574568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2BB46E40-9D80-B2AA-2C40-4AC339524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843939"/>
            <a:ext cx="4855762" cy="276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8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3167B-0AAD-CC26-A99A-01F1F118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Finally, there is so much useful information on this website for both parents and professionals:</a:t>
            </a:r>
          </a:p>
        </p:txBody>
      </p:sp>
      <p:pic>
        <p:nvPicPr>
          <p:cNvPr id="4" name="Content Placeholder 3">
            <a:hlinkClick r:id="rId3"/>
            <a:extLst>
              <a:ext uri="{FF2B5EF4-FFF2-40B4-BE49-F238E27FC236}">
                <a16:creationId xmlns:a16="http://schemas.microsoft.com/office/drawing/2014/main" id="{F26B03D2-5B24-8E74-6C96-A73400545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83281" y="2017194"/>
            <a:ext cx="5645385" cy="1743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558920-0F11-F9C4-4259-814CBBBDF7E8}"/>
              </a:ext>
            </a:extLst>
          </p:cNvPr>
          <p:cNvSpPr txBox="1"/>
          <p:nvPr/>
        </p:nvSpPr>
        <p:spPr>
          <a:xfrm>
            <a:off x="396000" y="4017600"/>
            <a:ext cx="942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Including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Progress checkers from 6 months to 11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Free CPD online short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Works database of evidenced interventions to support children’s speech, language and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resource library for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Top tips for primary and secondary schools </a:t>
            </a:r>
          </a:p>
        </p:txBody>
      </p:sp>
    </p:spTree>
    <p:extLst>
      <p:ext uri="{BB962C8B-B14F-4D97-AF65-F5344CB8AC3E}">
        <p14:creationId xmlns:p14="http://schemas.microsoft.com/office/powerpoint/2010/main" val="2557573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1BE090C39F147A791A9BD3E22C541" ma:contentTypeVersion="16" ma:contentTypeDescription="Create a new document." ma:contentTypeScope="" ma:versionID="dc51b72a9304ea4c6a003bed51d6c202">
  <xsd:schema xmlns:xsd="http://www.w3.org/2001/XMLSchema" xmlns:xs="http://www.w3.org/2001/XMLSchema" xmlns:p="http://schemas.microsoft.com/office/2006/metadata/properties" xmlns:ns2="deec781b-51b2-41f5-8977-d833afa0cdb5" xmlns:ns3="30d79745-92fc-4b4e-a213-f975f2a6d945" targetNamespace="http://schemas.microsoft.com/office/2006/metadata/properties" ma:root="true" ma:fieldsID="373f458d39ac7af3d8ae83453822491d" ns2:_="" ns3:_="">
    <xsd:import namespace="deec781b-51b2-41f5-8977-d833afa0cdb5"/>
    <xsd:import namespace="30d79745-92fc-4b4e-a213-f975f2a6d9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c781b-51b2-41f5-8977-d833afa0c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7725aa-a115-4173-8de3-4bc35a2462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79745-92fc-4b4e-a213-f975f2a6d94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d31fb1-c048-4a67-82ed-8c2f462f9c99}" ma:internalName="TaxCatchAll" ma:showField="CatchAllData" ma:web="30d79745-92fc-4b4e-a213-f975f2a6d9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d79745-92fc-4b4e-a213-f975f2a6d945" xsi:nil="true"/>
    <lcf76f155ced4ddcb4097134ff3c332f xmlns="deec781b-51b2-41f5-8977-d833afa0cd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7EB070-7C10-4FC0-ADA2-1D81A5170B9D}"/>
</file>

<file path=customXml/itemProps2.xml><?xml version="1.0" encoding="utf-8"?>
<ds:datastoreItem xmlns:ds="http://schemas.openxmlformats.org/officeDocument/2006/customXml" ds:itemID="{550A08DC-C118-4353-8DC8-D6BF50DC5266}"/>
</file>

<file path=customXml/itemProps3.xml><?xml version="1.0" encoding="utf-8"?>
<ds:datastoreItem xmlns:ds="http://schemas.openxmlformats.org/officeDocument/2006/customXml" ds:itemID="{B2DAEF0F-DB03-404A-A17B-AD01BE368ED6}"/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329</Words>
  <Application>Microsoft Office PowerPoint</Application>
  <PresentationFormat>Widescreen</PresentationFormat>
  <Paragraphs>46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Supporting Communication in your classroom – Part 2   – sharing some more ideas from                  *</vt:lpstr>
      <vt:lpstr>For general ideas to support language through the school  Oracy Cambridge and  Voice 21 are really good resources</vt:lpstr>
      <vt:lpstr>‘Oracy Cambridge’ aims to promote oracy generally.</vt:lpstr>
      <vt:lpstr>Voice 21 is a charity working to improve the UK’s oracy education for all young people</vt:lpstr>
      <vt:lpstr>Improve discussions in Science lessons with this free resource: explorify.uk </vt:lpstr>
      <vt:lpstr> There are so many resources out there to try.   Interested in learning more about high quality interactions in the Early Years? Have a look at:</vt:lpstr>
      <vt:lpstr>Finally, there is so much useful information on this website for both parents and professionals: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Communication in your classroom – Part 2   – sharing some more ideas from                  *</dc:title>
  <dc:creator>Tracey Grant</dc:creator>
  <cp:lastModifiedBy>Tracey Grant</cp:lastModifiedBy>
  <cp:revision>1</cp:revision>
  <dcterms:created xsi:type="dcterms:W3CDTF">2023-05-03T13:35:37Z</dcterms:created>
  <dcterms:modified xsi:type="dcterms:W3CDTF">2023-05-03T14:48:15Z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0x0101005D01BE090C39F147A791A9BD3E22C541</vt:lpwstr>
  </property>
</Properties>
</file>