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Lst>
  <p:notesMasterIdLst>
    <p:notesMasterId r:id="rId20"/>
  </p:notesMasterIdLst>
  <p:handoutMasterIdLst>
    <p:handoutMasterId r:id="rId21"/>
  </p:handoutMasterIdLst>
  <p:sldIdLst>
    <p:sldId id="510" r:id="rId5"/>
    <p:sldId id="628" r:id="rId6"/>
    <p:sldId id="630" r:id="rId7"/>
    <p:sldId id="543" r:id="rId8"/>
    <p:sldId id="632" r:id="rId9"/>
    <p:sldId id="663" r:id="rId10"/>
    <p:sldId id="639" r:id="rId11"/>
    <p:sldId id="548" r:id="rId12"/>
    <p:sldId id="640" r:id="rId13"/>
    <p:sldId id="662" r:id="rId14"/>
    <p:sldId id="654" r:id="rId15"/>
    <p:sldId id="641" r:id="rId16"/>
    <p:sldId id="656" r:id="rId17"/>
    <p:sldId id="644" r:id="rId18"/>
    <p:sldId id="598" r:id="rId19"/>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32013-724B-430B-9D76-D8816017D7E7}" v="3" dt="2023-10-06T18:52:43.479"/>
    <p1510:client id="{81EF8BFA-BBBB-0B14-F447-806631055323}" v="1" dt="2023-10-09T12:15:28.338"/>
    <p1510:client id="{A5DD3C54-0082-0443-778E-6B5E4142F124}" v="4" dt="2023-10-09T08:35:29.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114" d="100"/>
          <a:sy n="114" d="100"/>
        </p:scale>
        <p:origin x="804" y="102"/>
      </p:cViewPr>
      <p:guideLst>
        <p:guide orient="horz" pos="2160"/>
        <p:guide pos="2880"/>
      </p:guideLst>
    </p:cSldViewPr>
  </p:slideViewPr>
  <p:notesTextViewPr>
    <p:cViewPr>
      <p:scale>
        <a:sx n="1" d="1"/>
        <a:sy n="1" d="1"/>
      </p:scale>
      <p:origin x="0" y="0"/>
    </p:cViewPr>
  </p:notesTextViewPr>
  <p:notesViewPr>
    <p:cSldViewPr snapToGrid="0">
      <p:cViewPr>
        <p:scale>
          <a:sx n="120" d="100"/>
          <a:sy n="120" d="100"/>
        </p:scale>
        <p:origin x="1208" y="-13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108C6-522E-4253-ABE5-5A1E1F42258A}" type="doc">
      <dgm:prSet loTypeId="urn:microsoft.com/office/officeart/2005/8/layout/cycle1" loCatId="cycle" qsTypeId="urn:microsoft.com/office/officeart/2005/8/quickstyle/simple1" qsCatId="simple" csTypeId="urn:microsoft.com/office/officeart/2005/8/colors/colorful2" csCatId="colorful"/>
      <dgm:spPr/>
      <dgm:t>
        <a:bodyPr/>
        <a:lstStyle/>
        <a:p>
          <a:endParaRPr lang="en-US"/>
        </a:p>
      </dgm:t>
    </dgm:pt>
    <dgm:pt modelId="{0E2D124F-7139-4D3F-A682-FFA6D57E444B}">
      <dgm:prSet/>
      <dgm:spPr/>
      <dgm:t>
        <a:bodyPr/>
        <a:lstStyle/>
        <a:p>
          <a:r>
            <a:rPr lang="en-US" b="1"/>
            <a:t>Motor skills.</a:t>
          </a:r>
          <a:r>
            <a:rPr lang="en-US"/>
            <a:t> The physical ability to form the letters and words and make legible marks on paper. Even where a keyboard is used there is still a degree of motor skill required in order to be able to operate the keyboard effectively.</a:t>
          </a:r>
        </a:p>
      </dgm:t>
    </dgm:pt>
    <dgm:pt modelId="{0DE702A8-0A6D-4C22-AB79-8E402C93C23C}" type="parTrans" cxnId="{97801160-A255-4C25-8981-67EC0827DEF9}">
      <dgm:prSet/>
      <dgm:spPr/>
      <dgm:t>
        <a:bodyPr/>
        <a:lstStyle/>
        <a:p>
          <a:endParaRPr lang="en-US"/>
        </a:p>
      </dgm:t>
    </dgm:pt>
    <dgm:pt modelId="{8485FCEF-A023-47EF-AED5-70C220AB10FA}" type="sibTrans" cxnId="{97801160-A255-4C25-8981-67EC0827DEF9}">
      <dgm:prSet/>
      <dgm:spPr/>
      <dgm:t>
        <a:bodyPr/>
        <a:lstStyle/>
        <a:p>
          <a:endParaRPr lang="en-US"/>
        </a:p>
      </dgm:t>
    </dgm:pt>
    <dgm:pt modelId="{F8E41081-1221-455E-BA8F-A6B6CD216CCA}">
      <dgm:prSet/>
      <dgm:spPr/>
      <dgm:t>
        <a:bodyPr/>
        <a:lstStyle/>
        <a:p>
          <a:r>
            <a:rPr lang="en-US" b="1"/>
            <a:t>Knowledge of language.</a:t>
          </a:r>
          <a:r>
            <a:rPr lang="en-US"/>
            <a:t> This includes vocabulary, spelling, grammar, syntax, punctuation etc. In other words, the tools to follow written conventions so that others can understand the sense of what is written.</a:t>
          </a:r>
        </a:p>
      </dgm:t>
    </dgm:pt>
    <dgm:pt modelId="{994177DA-5A2A-4C23-B86D-8280145CE854}" type="parTrans" cxnId="{23E37B59-C341-492B-A4C5-05F17241489C}">
      <dgm:prSet/>
      <dgm:spPr/>
      <dgm:t>
        <a:bodyPr/>
        <a:lstStyle/>
        <a:p>
          <a:endParaRPr lang="en-US"/>
        </a:p>
      </dgm:t>
    </dgm:pt>
    <dgm:pt modelId="{E6839E18-E592-4475-B67D-890B016EDCFC}" type="sibTrans" cxnId="{23E37B59-C341-492B-A4C5-05F17241489C}">
      <dgm:prSet/>
      <dgm:spPr/>
      <dgm:t>
        <a:bodyPr/>
        <a:lstStyle/>
        <a:p>
          <a:endParaRPr lang="en-US"/>
        </a:p>
      </dgm:t>
    </dgm:pt>
    <dgm:pt modelId="{DE4940C3-7B2C-4576-A6DB-355A1C9D1F81}">
      <dgm:prSet/>
      <dgm:spPr/>
      <dgm:t>
        <a:bodyPr/>
        <a:lstStyle/>
        <a:p>
          <a:r>
            <a:rPr lang="en-US" b="1"/>
            <a:t>Ability to </a:t>
          </a:r>
          <a:r>
            <a:rPr lang="en-US" b="1" err="1"/>
            <a:t>organise</a:t>
          </a:r>
          <a:r>
            <a:rPr lang="en-US" b="1"/>
            <a:t> and structure ideas.</a:t>
          </a:r>
          <a:r>
            <a:rPr lang="en-US"/>
            <a:t> Depending on what is being written, following a particular structure will assist the reader with </a:t>
          </a:r>
        </a:p>
      </dgm:t>
    </dgm:pt>
    <dgm:pt modelId="{233F25D0-6F5A-470F-AFAD-5C066B7DE1D1}" type="parTrans" cxnId="{9922F9C9-DE18-4070-80B9-53E88F143A81}">
      <dgm:prSet/>
      <dgm:spPr/>
      <dgm:t>
        <a:bodyPr/>
        <a:lstStyle/>
        <a:p>
          <a:endParaRPr lang="en-US"/>
        </a:p>
      </dgm:t>
    </dgm:pt>
    <dgm:pt modelId="{C9E03447-B265-447E-95B5-6C6C4BD58D92}" type="sibTrans" cxnId="{9922F9C9-DE18-4070-80B9-53E88F143A81}">
      <dgm:prSet/>
      <dgm:spPr/>
      <dgm:t>
        <a:bodyPr/>
        <a:lstStyle/>
        <a:p>
          <a:endParaRPr lang="en-US"/>
        </a:p>
      </dgm:t>
    </dgm:pt>
    <dgm:pt modelId="{76A8EDA7-D407-40B2-90E7-958EDE08BC0D}">
      <dgm:prSet/>
      <dgm:spPr/>
      <dgm:t>
        <a:bodyPr/>
        <a:lstStyle/>
        <a:p>
          <a:r>
            <a:rPr lang="en-US" b="1"/>
            <a:t>Confidence in our ability to write.</a:t>
          </a:r>
          <a:r>
            <a:rPr lang="en-US"/>
            <a:t> Whilst not necessarily a skill, an individual must have sufficient confidence in order to put pen to paper and then allow others to read what they have written.</a:t>
          </a:r>
        </a:p>
      </dgm:t>
    </dgm:pt>
    <dgm:pt modelId="{3902E894-1225-4A04-8056-348EEEFAC456}" type="parTrans" cxnId="{298D6AD4-073D-473D-8879-E211C61D173A}">
      <dgm:prSet/>
      <dgm:spPr/>
      <dgm:t>
        <a:bodyPr/>
        <a:lstStyle/>
        <a:p>
          <a:endParaRPr lang="en-US"/>
        </a:p>
      </dgm:t>
    </dgm:pt>
    <dgm:pt modelId="{1AA97B1E-6E87-4565-B63D-5895C248F9A6}" type="sibTrans" cxnId="{298D6AD4-073D-473D-8879-E211C61D173A}">
      <dgm:prSet/>
      <dgm:spPr/>
      <dgm:t>
        <a:bodyPr/>
        <a:lstStyle/>
        <a:p>
          <a:endParaRPr lang="en-US"/>
        </a:p>
      </dgm:t>
    </dgm:pt>
    <dgm:pt modelId="{64A1AE9C-2D60-4318-9A6D-749B64006655}" type="pres">
      <dgm:prSet presAssocID="{4E0108C6-522E-4253-ABE5-5A1E1F42258A}" presName="cycle" presStyleCnt="0">
        <dgm:presLayoutVars>
          <dgm:dir/>
          <dgm:resizeHandles val="exact"/>
        </dgm:presLayoutVars>
      </dgm:prSet>
      <dgm:spPr/>
    </dgm:pt>
    <dgm:pt modelId="{4966CFD1-6840-4575-8489-A75EB25B79F7}" type="pres">
      <dgm:prSet presAssocID="{0E2D124F-7139-4D3F-A682-FFA6D57E444B}" presName="dummy" presStyleCnt="0"/>
      <dgm:spPr/>
    </dgm:pt>
    <dgm:pt modelId="{856FA5FD-D5D2-4E4C-9756-230DF4D6D092}" type="pres">
      <dgm:prSet presAssocID="{0E2D124F-7139-4D3F-A682-FFA6D57E444B}" presName="node" presStyleLbl="revTx" presStyleIdx="0" presStyleCnt="4">
        <dgm:presLayoutVars>
          <dgm:bulletEnabled val="1"/>
        </dgm:presLayoutVars>
      </dgm:prSet>
      <dgm:spPr/>
    </dgm:pt>
    <dgm:pt modelId="{780E6C3E-A5AC-47A4-82D8-00F423D9013B}" type="pres">
      <dgm:prSet presAssocID="{8485FCEF-A023-47EF-AED5-70C220AB10FA}" presName="sibTrans" presStyleLbl="node1" presStyleIdx="0" presStyleCnt="4"/>
      <dgm:spPr/>
    </dgm:pt>
    <dgm:pt modelId="{D5966027-17F2-4CB7-9433-F10264DFA830}" type="pres">
      <dgm:prSet presAssocID="{F8E41081-1221-455E-BA8F-A6B6CD216CCA}" presName="dummy" presStyleCnt="0"/>
      <dgm:spPr/>
    </dgm:pt>
    <dgm:pt modelId="{4A4DEC1D-473D-4D7B-B771-2DD240489B42}" type="pres">
      <dgm:prSet presAssocID="{F8E41081-1221-455E-BA8F-A6B6CD216CCA}" presName="node" presStyleLbl="revTx" presStyleIdx="1" presStyleCnt="4">
        <dgm:presLayoutVars>
          <dgm:bulletEnabled val="1"/>
        </dgm:presLayoutVars>
      </dgm:prSet>
      <dgm:spPr/>
    </dgm:pt>
    <dgm:pt modelId="{2BE7CB5C-BA00-4D03-8037-93B3046EC765}" type="pres">
      <dgm:prSet presAssocID="{E6839E18-E592-4475-B67D-890B016EDCFC}" presName="sibTrans" presStyleLbl="node1" presStyleIdx="1" presStyleCnt="4"/>
      <dgm:spPr/>
    </dgm:pt>
    <dgm:pt modelId="{624D3013-9DC9-4E26-BB52-70AEF884BC30}" type="pres">
      <dgm:prSet presAssocID="{DE4940C3-7B2C-4576-A6DB-355A1C9D1F81}" presName="dummy" presStyleCnt="0"/>
      <dgm:spPr/>
    </dgm:pt>
    <dgm:pt modelId="{674BB671-236B-4DAC-9E59-58584A8E507F}" type="pres">
      <dgm:prSet presAssocID="{DE4940C3-7B2C-4576-A6DB-355A1C9D1F81}" presName="node" presStyleLbl="revTx" presStyleIdx="2" presStyleCnt="4">
        <dgm:presLayoutVars>
          <dgm:bulletEnabled val="1"/>
        </dgm:presLayoutVars>
      </dgm:prSet>
      <dgm:spPr/>
    </dgm:pt>
    <dgm:pt modelId="{EB7757AF-1E7D-4834-9466-7951B900B56A}" type="pres">
      <dgm:prSet presAssocID="{C9E03447-B265-447E-95B5-6C6C4BD58D92}" presName="sibTrans" presStyleLbl="node1" presStyleIdx="2" presStyleCnt="4"/>
      <dgm:spPr/>
    </dgm:pt>
    <dgm:pt modelId="{0273F3DA-4F72-4F51-8602-8462B773E253}" type="pres">
      <dgm:prSet presAssocID="{76A8EDA7-D407-40B2-90E7-958EDE08BC0D}" presName="dummy" presStyleCnt="0"/>
      <dgm:spPr/>
    </dgm:pt>
    <dgm:pt modelId="{49147EB4-644C-4DE8-962B-AE4BCEE6A2E7}" type="pres">
      <dgm:prSet presAssocID="{76A8EDA7-D407-40B2-90E7-958EDE08BC0D}" presName="node" presStyleLbl="revTx" presStyleIdx="3" presStyleCnt="4">
        <dgm:presLayoutVars>
          <dgm:bulletEnabled val="1"/>
        </dgm:presLayoutVars>
      </dgm:prSet>
      <dgm:spPr/>
    </dgm:pt>
    <dgm:pt modelId="{F2B90E42-4D3F-40E6-A5BC-54E6D25C978A}" type="pres">
      <dgm:prSet presAssocID="{1AA97B1E-6E87-4565-B63D-5895C248F9A6}" presName="sibTrans" presStyleLbl="node1" presStyleIdx="3" presStyleCnt="4"/>
      <dgm:spPr/>
    </dgm:pt>
  </dgm:ptLst>
  <dgm:cxnLst>
    <dgm:cxn modelId="{B9CBE93E-D37D-46D9-B3F2-04ABAB783403}" type="presOf" srcId="{0E2D124F-7139-4D3F-A682-FFA6D57E444B}" destId="{856FA5FD-D5D2-4E4C-9756-230DF4D6D092}" srcOrd="0" destOrd="0" presId="urn:microsoft.com/office/officeart/2005/8/layout/cycle1"/>
    <dgm:cxn modelId="{97801160-A255-4C25-8981-67EC0827DEF9}" srcId="{4E0108C6-522E-4253-ABE5-5A1E1F42258A}" destId="{0E2D124F-7139-4D3F-A682-FFA6D57E444B}" srcOrd="0" destOrd="0" parTransId="{0DE702A8-0A6D-4C22-AB79-8E402C93C23C}" sibTransId="{8485FCEF-A023-47EF-AED5-70C220AB10FA}"/>
    <dgm:cxn modelId="{C93CCD62-149A-4921-B807-D2F3CB4A6CC6}" type="presOf" srcId="{E6839E18-E592-4475-B67D-890B016EDCFC}" destId="{2BE7CB5C-BA00-4D03-8037-93B3046EC765}" srcOrd="0" destOrd="0" presId="urn:microsoft.com/office/officeart/2005/8/layout/cycle1"/>
    <dgm:cxn modelId="{D6B69B48-3396-4E25-928D-17C83E8AD73A}" type="presOf" srcId="{76A8EDA7-D407-40B2-90E7-958EDE08BC0D}" destId="{49147EB4-644C-4DE8-962B-AE4BCEE6A2E7}" srcOrd="0" destOrd="0" presId="urn:microsoft.com/office/officeart/2005/8/layout/cycle1"/>
    <dgm:cxn modelId="{887A866C-1F25-4ACF-85EA-D7227E7BDB92}" type="presOf" srcId="{1AA97B1E-6E87-4565-B63D-5895C248F9A6}" destId="{F2B90E42-4D3F-40E6-A5BC-54E6D25C978A}" srcOrd="0" destOrd="0" presId="urn:microsoft.com/office/officeart/2005/8/layout/cycle1"/>
    <dgm:cxn modelId="{45FF9352-2F5C-472D-8E83-AF4729387CE2}" type="presOf" srcId="{C9E03447-B265-447E-95B5-6C6C4BD58D92}" destId="{EB7757AF-1E7D-4834-9466-7951B900B56A}" srcOrd="0" destOrd="0" presId="urn:microsoft.com/office/officeart/2005/8/layout/cycle1"/>
    <dgm:cxn modelId="{23E37B59-C341-492B-A4C5-05F17241489C}" srcId="{4E0108C6-522E-4253-ABE5-5A1E1F42258A}" destId="{F8E41081-1221-455E-BA8F-A6B6CD216CCA}" srcOrd="1" destOrd="0" parTransId="{994177DA-5A2A-4C23-B86D-8280145CE854}" sibTransId="{E6839E18-E592-4475-B67D-890B016EDCFC}"/>
    <dgm:cxn modelId="{0783547F-FD1F-485A-8A9F-CBEA987727F1}" type="presOf" srcId="{F8E41081-1221-455E-BA8F-A6B6CD216CCA}" destId="{4A4DEC1D-473D-4D7B-B771-2DD240489B42}" srcOrd="0" destOrd="0" presId="urn:microsoft.com/office/officeart/2005/8/layout/cycle1"/>
    <dgm:cxn modelId="{7042A58A-54A8-47E1-B2D1-04DC45F04BD1}" type="presOf" srcId="{4E0108C6-522E-4253-ABE5-5A1E1F42258A}" destId="{64A1AE9C-2D60-4318-9A6D-749B64006655}" srcOrd="0" destOrd="0" presId="urn:microsoft.com/office/officeart/2005/8/layout/cycle1"/>
    <dgm:cxn modelId="{9922F9C9-DE18-4070-80B9-53E88F143A81}" srcId="{4E0108C6-522E-4253-ABE5-5A1E1F42258A}" destId="{DE4940C3-7B2C-4576-A6DB-355A1C9D1F81}" srcOrd="2" destOrd="0" parTransId="{233F25D0-6F5A-470F-AFAD-5C066B7DE1D1}" sibTransId="{C9E03447-B265-447E-95B5-6C6C4BD58D92}"/>
    <dgm:cxn modelId="{298D6AD4-073D-473D-8879-E211C61D173A}" srcId="{4E0108C6-522E-4253-ABE5-5A1E1F42258A}" destId="{76A8EDA7-D407-40B2-90E7-958EDE08BC0D}" srcOrd="3" destOrd="0" parTransId="{3902E894-1225-4A04-8056-348EEEFAC456}" sibTransId="{1AA97B1E-6E87-4565-B63D-5895C248F9A6}"/>
    <dgm:cxn modelId="{1D3441DF-EE6F-4F4D-8631-97976C1CBB53}" type="presOf" srcId="{DE4940C3-7B2C-4576-A6DB-355A1C9D1F81}" destId="{674BB671-236B-4DAC-9E59-58584A8E507F}" srcOrd="0" destOrd="0" presId="urn:microsoft.com/office/officeart/2005/8/layout/cycle1"/>
    <dgm:cxn modelId="{5C2FD2E3-046B-4185-B722-8F16D0E06019}" type="presOf" srcId="{8485FCEF-A023-47EF-AED5-70C220AB10FA}" destId="{780E6C3E-A5AC-47A4-82D8-00F423D9013B}" srcOrd="0" destOrd="0" presId="urn:microsoft.com/office/officeart/2005/8/layout/cycle1"/>
    <dgm:cxn modelId="{80243B62-C0A4-46AD-B458-DC8BFCD1972E}" type="presParOf" srcId="{64A1AE9C-2D60-4318-9A6D-749B64006655}" destId="{4966CFD1-6840-4575-8489-A75EB25B79F7}" srcOrd="0" destOrd="0" presId="urn:microsoft.com/office/officeart/2005/8/layout/cycle1"/>
    <dgm:cxn modelId="{4AC21E3B-686C-4C90-A482-847762F69695}" type="presParOf" srcId="{64A1AE9C-2D60-4318-9A6D-749B64006655}" destId="{856FA5FD-D5D2-4E4C-9756-230DF4D6D092}" srcOrd="1" destOrd="0" presId="urn:microsoft.com/office/officeart/2005/8/layout/cycle1"/>
    <dgm:cxn modelId="{07BC007E-971C-47C3-AC31-899BE9560AEC}" type="presParOf" srcId="{64A1AE9C-2D60-4318-9A6D-749B64006655}" destId="{780E6C3E-A5AC-47A4-82D8-00F423D9013B}" srcOrd="2" destOrd="0" presId="urn:microsoft.com/office/officeart/2005/8/layout/cycle1"/>
    <dgm:cxn modelId="{8CE16644-9742-4B4D-9D66-D2C1C6107B72}" type="presParOf" srcId="{64A1AE9C-2D60-4318-9A6D-749B64006655}" destId="{D5966027-17F2-4CB7-9433-F10264DFA830}" srcOrd="3" destOrd="0" presId="urn:microsoft.com/office/officeart/2005/8/layout/cycle1"/>
    <dgm:cxn modelId="{7551913C-7FCA-49E3-AF28-0F448EAE7565}" type="presParOf" srcId="{64A1AE9C-2D60-4318-9A6D-749B64006655}" destId="{4A4DEC1D-473D-4D7B-B771-2DD240489B42}" srcOrd="4" destOrd="0" presId="urn:microsoft.com/office/officeart/2005/8/layout/cycle1"/>
    <dgm:cxn modelId="{063A06A2-16EA-4440-9B73-6FB26F061E38}" type="presParOf" srcId="{64A1AE9C-2D60-4318-9A6D-749B64006655}" destId="{2BE7CB5C-BA00-4D03-8037-93B3046EC765}" srcOrd="5" destOrd="0" presId="urn:microsoft.com/office/officeart/2005/8/layout/cycle1"/>
    <dgm:cxn modelId="{81E011F5-1863-4010-8AA3-B3A59A3CCEE7}" type="presParOf" srcId="{64A1AE9C-2D60-4318-9A6D-749B64006655}" destId="{624D3013-9DC9-4E26-BB52-70AEF884BC30}" srcOrd="6" destOrd="0" presId="urn:microsoft.com/office/officeart/2005/8/layout/cycle1"/>
    <dgm:cxn modelId="{A21A85BD-D340-4711-A77A-B1BE51609C42}" type="presParOf" srcId="{64A1AE9C-2D60-4318-9A6D-749B64006655}" destId="{674BB671-236B-4DAC-9E59-58584A8E507F}" srcOrd="7" destOrd="0" presId="urn:microsoft.com/office/officeart/2005/8/layout/cycle1"/>
    <dgm:cxn modelId="{40F25DF1-6941-4948-BCA6-2A1E6C866468}" type="presParOf" srcId="{64A1AE9C-2D60-4318-9A6D-749B64006655}" destId="{EB7757AF-1E7D-4834-9466-7951B900B56A}" srcOrd="8" destOrd="0" presId="urn:microsoft.com/office/officeart/2005/8/layout/cycle1"/>
    <dgm:cxn modelId="{C80207A2-4DE4-4AFE-B4CD-D8912F290725}" type="presParOf" srcId="{64A1AE9C-2D60-4318-9A6D-749B64006655}" destId="{0273F3DA-4F72-4F51-8602-8462B773E253}" srcOrd="9" destOrd="0" presId="urn:microsoft.com/office/officeart/2005/8/layout/cycle1"/>
    <dgm:cxn modelId="{6C5F2883-4664-4169-B60C-551CE597E8DE}" type="presParOf" srcId="{64A1AE9C-2D60-4318-9A6D-749B64006655}" destId="{49147EB4-644C-4DE8-962B-AE4BCEE6A2E7}" srcOrd="10" destOrd="0" presId="urn:microsoft.com/office/officeart/2005/8/layout/cycle1"/>
    <dgm:cxn modelId="{25F007AD-1625-4674-B12A-634A7BEFA1F7}" type="presParOf" srcId="{64A1AE9C-2D60-4318-9A6D-749B64006655}" destId="{F2B90E42-4D3F-40E6-A5BC-54E6D25C978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FA5FD-D5D2-4E4C-9756-230DF4D6D092}">
      <dsp:nvSpPr>
        <dsp:cNvPr id="0" name=""/>
        <dsp:cNvSpPr/>
      </dsp:nvSpPr>
      <dsp:spPr>
        <a:xfrm>
          <a:off x="3536317" y="434074"/>
          <a:ext cx="2007070" cy="20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Motor skills.</a:t>
          </a:r>
          <a:r>
            <a:rPr lang="en-US" sz="1400" kern="1200"/>
            <a:t> The physical ability to form the letters and words and make legible marks on paper. Even where a keyboard is used there is still a degree of motor skill required in order to be able to operate the keyboard effectively.</a:t>
          </a:r>
        </a:p>
      </dsp:txBody>
      <dsp:txXfrm>
        <a:off x="3536317" y="434074"/>
        <a:ext cx="2007070" cy="2007070"/>
      </dsp:txXfrm>
    </dsp:sp>
    <dsp:sp modelId="{780E6C3E-A5AC-47A4-82D8-00F423D9013B}">
      <dsp:nvSpPr>
        <dsp:cNvPr id="0" name=""/>
        <dsp:cNvSpPr/>
      </dsp:nvSpPr>
      <dsp:spPr>
        <a:xfrm>
          <a:off x="-468" y="307365"/>
          <a:ext cx="5670565" cy="5670565"/>
        </a:xfrm>
        <a:prstGeom prst="circularArrow">
          <a:avLst>
            <a:gd name="adj1" fmla="val 6902"/>
            <a:gd name="adj2" fmla="val 465342"/>
            <a:gd name="adj3" fmla="val 549458"/>
            <a:gd name="adj4" fmla="val 20585200"/>
            <a:gd name="adj5" fmla="val 8052"/>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DEC1D-473D-4D7B-B771-2DD240489B42}">
      <dsp:nvSpPr>
        <dsp:cNvPr id="0" name=""/>
        <dsp:cNvSpPr/>
      </dsp:nvSpPr>
      <dsp:spPr>
        <a:xfrm>
          <a:off x="3536317" y="3844152"/>
          <a:ext cx="2007070" cy="20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Knowledge of language.</a:t>
          </a:r>
          <a:r>
            <a:rPr lang="en-US" sz="1400" kern="1200"/>
            <a:t> This includes vocabulary, spelling, grammar, syntax, punctuation etc. In other words, the tools to follow written conventions so that others can understand the sense of what is written.</a:t>
          </a:r>
        </a:p>
      </dsp:txBody>
      <dsp:txXfrm>
        <a:off x="3536317" y="3844152"/>
        <a:ext cx="2007070" cy="2007070"/>
      </dsp:txXfrm>
    </dsp:sp>
    <dsp:sp modelId="{2BE7CB5C-BA00-4D03-8037-93B3046EC765}">
      <dsp:nvSpPr>
        <dsp:cNvPr id="0" name=""/>
        <dsp:cNvSpPr/>
      </dsp:nvSpPr>
      <dsp:spPr>
        <a:xfrm>
          <a:off x="-468" y="307365"/>
          <a:ext cx="5670565" cy="5670565"/>
        </a:xfrm>
        <a:prstGeom prst="circularArrow">
          <a:avLst>
            <a:gd name="adj1" fmla="val 6902"/>
            <a:gd name="adj2" fmla="val 465342"/>
            <a:gd name="adj3" fmla="val 5949458"/>
            <a:gd name="adj4" fmla="val 4385200"/>
            <a:gd name="adj5" fmla="val 8052"/>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4BB671-236B-4DAC-9E59-58584A8E507F}">
      <dsp:nvSpPr>
        <dsp:cNvPr id="0" name=""/>
        <dsp:cNvSpPr/>
      </dsp:nvSpPr>
      <dsp:spPr>
        <a:xfrm>
          <a:off x="126239" y="3844152"/>
          <a:ext cx="2007070" cy="20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Ability to </a:t>
          </a:r>
          <a:r>
            <a:rPr lang="en-US" sz="1400" b="1" kern="1200" err="1"/>
            <a:t>organise</a:t>
          </a:r>
          <a:r>
            <a:rPr lang="en-US" sz="1400" b="1" kern="1200"/>
            <a:t> and structure ideas.</a:t>
          </a:r>
          <a:r>
            <a:rPr lang="en-US" sz="1400" kern="1200"/>
            <a:t> Depending on what is being written, following a particular structure will assist the reader with </a:t>
          </a:r>
        </a:p>
      </dsp:txBody>
      <dsp:txXfrm>
        <a:off x="126239" y="3844152"/>
        <a:ext cx="2007070" cy="2007070"/>
      </dsp:txXfrm>
    </dsp:sp>
    <dsp:sp modelId="{EB7757AF-1E7D-4834-9466-7951B900B56A}">
      <dsp:nvSpPr>
        <dsp:cNvPr id="0" name=""/>
        <dsp:cNvSpPr/>
      </dsp:nvSpPr>
      <dsp:spPr>
        <a:xfrm>
          <a:off x="-468" y="307365"/>
          <a:ext cx="5670565" cy="5670565"/>
        </a:xfrm>
        <a:prstGeom prst="circularArrow">
          <a:avLst>
            <a:gd name="adj1" fmla="val 6902"/>
            <a:gd name="adj2" fmla="val 465342"/>
            <a:gd name="adj3" fmla="val 11349458"/>
            <a:gd name="adj4" fmla="val 9785200"/>
            <a:gd name="adj5" fmla="val 8052"/>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147EB4-644C-4DE8-962B-AE4BCEE6A2E7}">
      <dsp:nvSpPr>
        <dsp:cNvPr id="0" name=""/>
        <dsp:cNvSpPr/>
      </dsp:nvSpPr>
      <dsp:spPr>
        <a:xfrm>
          <a:off x="126239" y="434074"/>
          <a:ext cx="2007070" cy="20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t>Confidence in our ability to write.</a:t>
          </a:r>
          <a:r>
            <a:rPr lang="en-US" sz="1400" kern="1200"/>
            <a:t> Whilst not necessarily a skill, an individual must have sufficient confidence in order to put pen to paper and then allow others to read what they have written.</a:t>
          </a:r>
        </a:p>
      </dsp:txBody>
      <dsp:txXfrm>
        <a:off x="126239" y="434074"/>
        <a:ext cx="2007070" cy="2007070"/>
      </dsp:txXfrm>
    </dsp:sp>
    <dsp:sp modelId="{F2B90E42-4D3F-40E6-A5BC-54E6D25C978A}">
      <dsp:nvSpPr>
        <dsp:cNvPr id="0" name=""/>
        <dsp:cNvSpPr/>
      </dsp:nvSpPr>
      <dsp:spPr>
        <a:xfrm>
          <a:off x="-468" y="307365"/>
          <a:ext cx="5670565" cy="5670565"/>
        </a:xfrm>
        <a:prstGeom prst="circularArrow">
          <a:avLst>
            <a:gd name="adj1" fmla="val 6902"/>
            <a:gd name="adj2" fmla="val 465342"/>
            <a:gd name="adj3" fmla="val 16749458"/>
            <a:gd name="adj4" fmla="val 15185200"/>
            <a:gd name="adj5" fmla="val 8052"/>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93" cy="49712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83908" y="1"/>
            <a:ext cx="2972492" cy="497126"/>
          </a:xfrm>
          <a:prstGeom prst="rect">
            <a:avLst/>
          </a:prstGeom>
        </p:spPr>
        <p:txBody>
          <a:bodyPr vert="horz" lIns="91294" tIns="45647" rIns="91294" bIns="45647" rtlCol="0"/>
          <a:lstStyle>
            <a:lvl1pPr algn="r">
              <a:defRPr sz="1200"/>
            </a:lvl1pPr>
          </a:lstStyle>
          <a:p>
            <a:fld id="{03F94F66-B378-4037-BB69-DCE7DEAA6A81}" type="datetimeFigureOut">
              <a:rPr lang="en-GB" smtClean="0"/>
              <a:t>09/10/2023</a:t>
            </a:fld>
            <a:endParaRPr lang="en-GB"/>
          </a:p>
        </p:txBody>
      </p:sp>
      <p:sp>
        <p:nvSpPr>
          <p:cNvPr id="4" name="Footer Placeholder 3"/>
          <p:cNvSpPr>
            <a:spLocks noGrp="1"/>
          </p:cNvSpPr>
          <p:nvPr>
            <p:ph type="ftr" sz="quarter" idx="2"/>
          </p:nvPr>
        </p:nvSpPr>
        <p:spPr>
          <a:xfrm>
            <a:off x="2" y="9446974"/>
            <a:ext cx="2972493" cy="497126"/>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83908" y="9446974"/>
            <a:ext cx="2972492" cy="497126"/>
          </a:xfrm>
          <a:prstGeom prst="rect">
            <a:avLst/>
          </a:prstGeom>
        </p:spPr>
        <p:txBody>
          <a:bodyPr vert="horz" lIns="91294" tIns="45647" rIns="91294" bIns="45647" rtlCol="0" anchor="b"/>
          <a:lstStyle>
            <a:lvl1pPr algn="r">
              <a:defRPr sz="1200"/>
            </a:lvl1pPr>
          </a:lstStyle>
          <a:p>
            <a:fld id="{5C3D80EA-A7AA-4691-A970-B3993CBB7700}" type="slidenum">
              <a:rPr lang="en-GB" smtClean="0"/>
              <a:t>‹#›</a:t>
            </a:fld>
            <a:endParaRPr lang="en-GB"/>
          </a:p>
        </p:txBody>
      </p:sp>
    </p:spTree>
    <p:extLst>
      <p:ext uri="{BB962C8B-B14F-4D97-AF65-F5344CB8AC3E}">
        <p14:creationId xmlns:p14="http://schemas.microsoft.com/office/powerpoint/2010/main" val="272056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5"/>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884614" y="0"/>
            <a:ext cx="2971800" cy="497285"/>
          </a:xfrm>
          <a:prstGeom prst="rect">
            <a:avLst/>
          </a:prstGeom>
        </p:spPr>
        <p:txBody>
          <a:bodyPr vert="horz" lIns="91294" tIns="45647" rIns="91294" bIns="45647" rtlCol="0"/>
          <a:lstStyle>
            <a:lvl1pPr algn="r">
              <a:defRPr sz="1200"/>
            </a:lvl1pPr>
          </a:lstStyle>
          <a:p>
            <a:fld id="{32CEA512-F9F9-6A41-9444-1BD7F9BBCE31}" type="datetimeFigureOut">
              <a:rPr lang="en-US" smtClean="0"/>
              <a:pPr/>
              <a:t>10/9/2023</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685801" y="4724204"/>
            <a:ext cx="5486400" cy="4475559"/>
          </a:xfrm>
          <a:prstGeom prst="rect">
            <a:avLst/>
          </a:prstGeom>
        </p:spPr>
        <p:txBody>
          <a:bodyPr vert="horz" lIns="91294" tIns="45647" rIns="91294" bIns="4564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46678"/>
            <a:ext cx="2971800" cy="497285"/>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9446678"/>
            <a:ext cx="2971800" cy="497285"/>
          </a:xfrm>
          <a:prstGeom prst="rect">
            <a:avLst/>
          </a:prstGeom>
        </p:spPr>
        <p:txBody>
          <a:bodyPr vert="horz" lIns="91294" tIns="45647" rIns="91294" bIns="45647" rtlCol="0" anchor="b"/>
          <a:lstStyle>
            <a:lvl1pPr algn="r">
              <a:defRPr sz="1200"/>
            </a:lvl1pPr>
          </a:lstStyle>
          <a:p>
            <a:fld id="{2BAB47A0-6F5D-3D4E-A173-60986E9E653D}" type="slidenum">
              <a:rPr lang="en-US" smtClean="0"/>
              <a:pPr/>
              <a:t>‹#›</a:t>
            </a:fld>
            <a:endParaRPr lang="en-US"/>
          </a:p>
        </p:txBody>
      </p:sp>
    </p:spTree>
    <p:extLst>
      <p:ext uri="{BB962C8B-B14F-4D97-AF65-F5344CB8AC3E}">
        <p14:creationId xmlns:p14="http://schemas.microsoft.com/office/powerpoint/2010/main" val="3049348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this session on Assistive Technology to support struggling writers which we are running as part of Dyslexia Awareness Week This 5-minute </a:t>
            </a:r>
            <a:r>
              <a:rPr lang="en-US" dirty="0" err="1">
                <a:cs typeface="Calibri"/>
              </a:rPr>
              <a:t>powerpoint</a:t>
            </a:r>
            <a:r>
              <a:rPr lang="en-US" dirty="0">
                <a:cs typeface="Calibri"/>
              </a:rPr>
              <a:t> will identify and explain some of the difficulties struggling learners face in the classroom. It will also present a selection of key assistive technology to support teaching and learning to help overcome these barriers. </a:t>
            </a:r>
          </a:p>
          <a:p>
            <a:endParaRPr lang="en-US" dirty="0">
              <a:cs typeface="Calibri"/>
            </a:endParaRPr>
          </a:p>
        </p:txBody>
      </p:sp>
      <p:sp>
        <p:nvSpPr>
          <p:cNvPr id="4" name="Slide Number Placeholder 3"/>
          <p:cNvSpPr>
            <a:spLocks noGrp="1"/>
          </p:cNvSpPr>
          <p:nvPr>
            <p:ph type="sldNum" sz="quarter" idx="10"/>
          </p:nvPr>
        </p:nvSpPr>
        <p:spPr/>
        <p:txBody>
          <a:bodyPr/>
          <a:lstStyle/>
          <a:p>
            <a:fld id="{2BAB47A0-6F5D-3D4E-A173-60986E9E653D}" type="slidenum">
              <a:rPr lang="en-US" smtClean="0"/>
              <a:pPr/>
              <a:t>1</a:t>
            </a:fld>
            <a:endParaRPr lang="en-US"/>
          </a:p>
        </p:txBody>
      </p:sp>
    </p:spTree>
    <p:extLst>
      <p:ext uri="{BB962C8B-B14F-4D97-AF65-F5344CB8AC3E}">
        <p14:creationId xmlns:p14="http://schemas.microsoft.com/office/powerpoint/2010/main" val="96818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Where we have a student, who for whatever reason, is struggling with their handwriting.</a:t>
            </a:r>
          </a:p>
          <a:p>
            <a:endParaRPr lang="en-GB"/>
          </a:p>
          <a:p>
            <a:pPr marL="171450" indent="-171450">
              <a:buFont typeface="Arial" panose="020B0604020202020204" pitchFamily="34" charset="0"/>
              <a:buChar char="•"/>
            </a:pPr>
            <a:r>
              <a:rPr lang="en-GB"/>
              <a:t>Once the concept of voice-to-text as a means of accessing writing has been proven.</a:t>
            </a:r>
          </a:p>
          <a:p>
            <a:pPr marL="171450" lvl="0" indent="-171450">
              <a:buFont typeface="Arial" panose="020B0604020202020204" pitchFamily="34" charset="0"/>
              <a:buChar char="•"/>
            </a:pPr>
            <a:r>
              <a:rPr lang="en-GB"/>
              <a:t>Sometimes we will need to consider bespoke speech-to-text to comply with QCA regulations for exams. The guidance is changing rapidly.</a:t>
            </a:r>
          </a:p>
          <a:p>
            <a:pPr marL="171450" lvl="0" indent="-171450">
              <a:buFont typeface="Arial" panose="020B0604020202020204" pitchFamily="34" charset="0"/>
              <a:buChar char="•"/>
            </a:pPr>
            <a:r>
              <a:rPr lang="en-GB"/>
              <a:t>Where bundled speech recognition doesn’t work for a student due to a speech impediment. Some impediments are very hard for the software to overcome, for example, stutters.</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2BAB47A0-6F5D-3D4E-A173-60986E9E653D}" type="slidenum">
              <a:rPr lang="en-US" smtClean="0"/>
              <a:pPr/>
              <a:t>10</a:t>
            </a:fld>
            <a:endParaRPr lang="en-US"/>
          </a:p>
        </p:txBody>
      </p:sp>
    </p:spTree>
    <p:extLst>
      <p:ext uri="{BB962C8B-B14F-4D97-AF65-F5344CB8AC3E}">
        <p14:creationId xmlns:p14="http://schemas.microsoft.com/office/powerpoint/2010/main" val="240110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What does TTS stand for?</a:t>
            </a:r>
          </a:p>
          <a:p>
            <a:endParaRPr lang="en-US">
              <a:ea typeface="Calibri"/>
              <a:cs typeface="Calibri"/>
            </a:endParaRPr>
          </a:p>
          <a:p>
            <a:r>
              <a:rPr lang="en-US">
                <a:ea typeface="Calibri"/>
                <a:cs typeface="Calibri"/>
              </a:rPr>
              <a:t>A text reader can help with writing. You can:</a:t>
            </a:r>
          </a:p>
          <a:p>
            <a:pPr marL="171450" indent="-171450">
              <a:buFont typeface="Arial"/>
              <a:buChar char="•"/>
            </a:pPr>
            <a:r>
              <a:rPr lang="en-US">
                <a:ea typeface="Calibri"/>
                <a:cs typeface="Calibri"/>
              </a:rPr>
              <a:t>Proof-read your own writing</a:t>
            </a:r>
          </a:p>
          <a:p>
            <a:pPr marL="171450" indent="-171450">
              <a:buFont typeface="Arial"/>
              <a:buChar char="•"/>
            </a:pPr>
            <a:r>
              <a:rPr lang="en-US">
                <a:ea typeface="Calibri"/>
                <a:cs typeface="Calibri"/>
              </a:rPr>
              <a:t>Spot misspelt words</a:t>
            </a:r>
          </a:p>
          <a:p>
            <a:pPr marL="171450" indent="-171450">
              <a:buFont typeface="Arial"/>
              <a:buChar char="•"/>
            </a:pPr>
            <a:r>
              <a:rPr lang="en-US">
                <a:ea typeface="Calibri"/>
                <a:cs typeface="Calibri"/>
              </a:rPr>
              <a:t>Read you text back to improve sentence structure, sense and meaning.</a:t>
            </a:r>
          </a:p>
          <a:p>
            <a:pPr marL="171450" indent="-171450">
              <a:buFont typeface="Arial"/>
              <a:buChar char="•"/>
            </a:pPr>
            <a:endParaRPr lang="en-US">
              <a:ea typeface="Calibri"/>
              <a:cs typeface="Calibri"/>
            </a:endParaRPr>
          </a:p>
          <a:p>
            <a:r>
              <a:rPr lang="en-US">
                <a:ea typeface="Calibri"/>
                <a:cs typeface="Calibri"/>
              </a:rPr>
              <a:t>Demonstrate "Read Aloud" in Office 365. Notice the AI voice.</a:t>
            </a:r>
          </a:p>
        </p:txBody>
      </p:sp>
      <p:sp>
        <p:nvSpPr>
          <p:cNvPr id="4" name="Slide Number Placeholder 3"/>
          <p:cNvSpPr>
            <a:spLocks noGrp="1"/>
          </p:cNvSpPr>
          <p:nvPr>
            <p:ph type="sldNum" sz="quarter" idx="5"/>
          </p:nvPr>
        </p:nvSpPr>
        <p:spPr/>
        <p:txBody>
          <a:bodyPr/>
          <a:lstStyle/>
          <a:p>
            <a:fld id="{2BAB47A0-6F5D-3D4E-A173-60986E9E653D}" type="slidenum">
              <a:rPr lang="en-US" smtClean="0"/>
              <a:pPr/>
              <a:t>11</a:t>
            </a:fld>
            <a:endParaRPr lang="en-US"/>
          </a:p>
        </p:txBody>
      </p:sp>
    </p:spTree>
    <p:extLst>
      <p:ext uri="{BB962C8B-B14F-4D97-AF65-F5344CB8AC3E}">
        <p14:creationId xmlns:p14="http://schemas.microsoft.com/office/powerpoint/2010/main" val="186921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tools are getting more and more effective. The voices are getting better and more intelligent. Tools like Natural Reader are effectively free, and will read anything that you through at it – in the real world or on-screen.</a:t>
            </a:r>
          </a:p>
          <a:p>
            <a:endParaRPr lang="en-US">
              <a:ea typeface="Calibri"/>
              <a:cs typeface="Calibri"/>
            </a:endParaRPr>
          </a:p>
          <a:p>
            <a:r>
              <a:rPr lang="en-US" err="1">
                <a:ea typeface="Calibri"/>
                <a:cs typeface="Calibri"/>
              </a:rPr>
              <a:t>Helperbird</a:t>
            </a:r>
            <a:r>
              <a:rPr lang="en-US">
                <a:ea typeface="Calibri"/>
                <a:cs typeface="Calibri"/>
              </a:rPr>
              <a:t> is a Chrome extension that brings Immersive Reader any browser that can run Chrome extensions.</a:t>
            </a:r>
          </a:p>
          <a:p>
            <a:endParaRPr lang="en-US">
              <a:ea typeface="Calibri"/>
              <a:cs typeface="Calibri"/>
            </a:endParaRPr>
          </a:p>
          <a:p>
            <a:r>
              <a:rPr lang="en-US">
                <a:ea typeface="Calibri"/>
                <a:cs typeface="Calibri"/>
              </a:rPr>
              <a:t>Download Natural Reader now! Register! Give it a go!</a:t>
            </a:r>
          </a:p>
        </p:txBody>
      </p:sp>
      <p:sp>
        <p:nvSpPr>
          <p:cNvPr id="4" name="Slide Number Placeholder 3"/>
          <p:cNvSpPr>
            <a:spLocks noGrp="1"/>
          </p:cNvSpPr>
          <p:nvPr>
            <p:ph type="sldNum" sz="quarter" idx="5"/>
          </p:nvPr>
        </p:nvSpPr>
        <p:spPr/>
        <p:txBody>
          <a:bodyPr/>
          <a:lstStyle/>
          <a:p>
            <a:fld id="{2BAB47A0-6F5D-3D4E-A173-60986E9E653D}" type="slidenum">
              <a:rPr lang="en-US" smtClean="0"/>
              <a:pPr/>
              <a:t>12</a:t>
            </a:fld>
            <a:endParaRPr lang="en-US"/>
          </a:p>
        </p:txBody>
      </p:sp>
    </p:spTree>
    <p:extLst>
      <p:ext uri="{BB962C8B-B14F-4D97-AF65-F5344CB8AC3E}">
        <p14:creationId xmlns:p14="http://schemas.microsoft.com/office/powerpoint/2010/main" val="46504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Sometimes we need specialist word prediction software.</a:t>
            </a:r>
          </a:p>
          <a:p>
            <a:pPr marL="171450" indent="-171450">
              <a:buFont typeface="Arial"/>
              <a:buChar char="•"/>
            </a:pPr>
            <a:r>
              <a:rPr lang="en-US">
                <a:ea typeface="Calibri"/>
                <a:cs typeface="Calibri"/>
              </a:rPr>
              <a:t>A good example is </a:t>
            </a:r>
            <a:r>
              <a:rPr lang="en-US" err="1">
                <a:ea typeface="Calibri"/>
                <a:cs typeface="Calibri"/>
              </a:rPr>
              <a:t>Read&amp;Write</a:t>
            </a:r>
            <a:r>
              <a:rPr lang="en-US">
                <a:ea typeface="Calibri"/>
                <a:cs typeface="Calibri"/>
              </a:rPr>
              <a:t> (Paid for, but very reasonable. Free for teachers. £2 per student for schools.)</a:t>
            </a:r>
          </a:p>
          <a:p>
            <a:pPr marL="171450" indent="-171450">
              <a:buFont typeface="Arial"/>
              <a:buChar char="•"/>
            </a:pPr>
            <a:r>
              <a:rPr lang="en-US">
                <a:ea typeface="Calibri"/>
                <a:cs typeface="Calibri"/>
              </a:rPr>
              <a:t>Also </a:t>
            </a:r>
            <a:r>
              <a:rPr lang="en-US" err="1">
                <a:ea typeface="Calibri"/>
                <a:cs typeface="Calibri"/>
              </a:rPr>
              <a:t>WordQ</a:t>
            </a:r>
            <a:r>
              <a:rPr lang="en-US">
                <a:ea typeface="Calibri"/>
                <a:cs typeface="Calibri"/>
              </a:rPr>
              <a:t>. Free for LGFL schools (unfortunately, only the older WQ4 is </a:t>
            </a:r>
            <a:r>
              <a:rPr lang="en-US" err="1">
                <a:ea typeface="Calibri"/>
                <a:cs typeface="Calibri"/>
              </a:rPr>
              <a:t>avaliable</a:t>
            </a:r>
            <a:r>
              <a:rPr lang="en-US">
                <a:ea typeface="Calibri"/>
                <a:cs typeface="Calibri"/>
              </a:rPr>
              <a:t> for free)</a:t>
            </a:r>
          </a:p>
          <a:p>
            <a:pPr marL="171450" indent="-171450">
              <a:buFont typeface="Arial"/>
              <a:buChar char="•"/>
            </a:pPr>
            <a:r>
              <a:rPr lang="en-US">
                <a:ea typeface="Calibri"/>
                <a:cs typeface="Calibri"/>
              </a:rPr>
              <a:t>Demonstrate Word Prediction software. Demonstrate dictionaries, "read-out-loud", dictionaries/lexicon, symbol support in prediction menu, homophone/confusable word support.</a:t>
            </a:r>
            <a:endParaRPr lang="en-US"/>
          </a:p>
          <a:p>
            <a:pPr marL="171450" indent="-171450">
              <a:buFont typeface="Arial"/>
              <a:buChar char="•"/>
            </a:pPr>
            <a:endParaRPr lang="en-US">
              <a:ea typeface="Calibri"/>
              <a:cs typeface="Calibri"/>
            </a:endParaRPr>
          </a:p>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2BAB47A0-6F5D-3D4E-A173-60986E9E653D}" type="slidenum">
              <a:rPr lang="en-US" smtClean="0"/>
              <a:pPr/>
              <a:t>13</a:t>
            </a:fld>
            <a:endParaRPr lang="en-US"/>
          </a:p>
        </p:txBody>
      </p:sp>
    </p:spTree>
    <p:extLst>
      <p:ext uri="{BB962C8B-B14F-4D97-AF65-F5344CB8AC3E}">
        <p14:creationId xmlns:p14="http://schemas.microsoft.com/office/powerpoint/2010/main" val="228073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So, mind mapping has been around for a long time. But why would we choose to do it digitally rather than on paper?</a:t>
            </a:r>
          </a:p>
          <a:p>
            <a:endParaRPr lang="en-GB" dirty="0">
              <a:cs typeface="Calibri"/>
            </a:endParaRPr>
          </a:p>
          <a:p>
            <a:pPr marL="171450" indent="-171450">
              <a:buFont typeface="Arial" panose="020B0604020202020204" pitchFamily="34" charset="0"/>
              <a:buChar char="•"/>
            </a:pPr>
            <a:r>
              <a:rPr lang="en-GB" dirty="0">
                <a:cs typeface="Calibri"/>
              </a:rPr>
              <a:t>We can work collaboratively.</a:t>
            </a:r>
          </a:p>
          <a:p>
            <a:pPr marL="171450" indent="-171450">
              <a:buFont typeface="Arial" panose="020B0604020202020204" pitchFamily="34" charset="0"/>
              <a:buChar char="•"/>
            </a:pPr>
            <a:r>
              <a:rPr lang="en-GB" dirty="0">
                <a:cs typeface="Calibri"/>
              </a:rPr>
              <a:t>We can include media.</a:t>
            </a:r>
          </a:p>
          <a:p>
            <a:pPr marL="171450" indent="-171450">
              <a:buFont typeface="Arial" panose="020B0604020202020204" pitchFamily="34" charset="0"/>
              <a:buChar char="•"/>
            </a:pPr>
            <a:r>
              <a:rPr lang="en-GB" dirty="0">
                <a:cs typeface="Calibri"/>
              </a:rPr>
              <a:t>It can be easily manipulated and changed.</a:t>
            </a:r>
          </a:p>
          <a:p>
            <a:pPr marL="171450" indent="-171450">
              <a:buFont typeface="Arial" panose="020B0604020202020204" pitchFamily="34" charset="0"/>
              <a:buChar char="•"/>
            </a:pPr>
            <a:r>
              <a:rPr lang="en-GB" dirty="0">
                <a:cs typeface="Calibri"/>
              </a:rPr>
              <a:t>It can be quickly exported into other formats, such as into </a:t>
            </a:r>
            <a:r>
              <a:rPr lang="en-GB" dirty="0" err="1">
                <a:cs typeface="Calibri"/>
              </a:rPr>
              <a:t>doucuments</a:t>
            </a:r>
            <a:r>
              <a:rPr lang="en-GB" dirty="0">
                <a:cs typeface="Calibri"/>
              </a:rPr>
              <a:t>.</a:t>
            </a:r>
          </a:p>
          <a:p>
            <a:endParaRPr lang="en-GB" dirty="0">
              <a:cs typeface="Calibri"/>
            </a:endParaRPr>
          </a:p>
          <a:p>
            <a:endParaRPr lang="en-US" dirty="0"/>
          </a:p>
          <a:p>
            <a:pPr marL="171450" indent="-171450">
              <a:buFont typeface="Arial"/>
              <a:buChar char="•"/>
            </a:pPr>
            <a:r>
              <a:rPr lang="en-GB" dirty="0">
                <a:ea typeface="Calibri"/>
                <a:cs typeface="Calibri"/>
              </a:rPr>
              <a:t>Clicker 8 boards</a:t>
            </a:r>
          </a:p>
          <a:p>
            <a:pPr marL="171450" indent="-171450">
              <a:buFont typeface="Arial"/>
              <a:buChar char="•"/>
            </a:pPr>
            <a:r>
              <a:rPr lang="en-GB" dirty="0" err="1">
                <a:ea typeface="Calibri"/>
                <a:cs typeface="Calibri"/>
              </a:rPr>
              <a:t>Ayoa</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2BAB47A0-6F5D-3D4E-A173-60986E9E653D}" type="slidenum">
              <a:rPr lang="en-US" smtClean="0"/>
              <a:pPr/>
              <a:t>14</a:t>
            </a:fld>
            <a:endParaRPr lang="en-US"/>
          </a:p>
        </p:txBody>
      </p:sp>
    </p:spTree>
    <p:extLst>
      <p:ext uri="{BB962C8B-B14F-4D97-AF65-F5344CB8AC3E}">
        <p14:creationId xmlns:p14="http://schemas.microsoft.com/office/powerpoint/2010/main" val="371206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AB47A0-6F5D-3D4E-A173-60986E9E653D}" type="slidenum">
              <a:rPr lang="en-US" smtClean="0"/>
              <a:pPr/>
              <a:t>15</a:t>
            </a:fld>
            <a:endParaRPr lang="en-US"/>
          </a:p>
        </p:txBody>
      </p:sp>
    </p:spTree>
    <p:extLst>
      <p:ext uri="{BB962C8B-B14F-4D97-AF65-F5344CB8AC3E}">
        <p14:creationId xmlns:p14="http://schemas.microsoft.com/office/powerpoint/2010/main" val="271997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Often ours is either very informal (texts, shopping lists, notes to others, etc.) or very formal, such as reports, etc. We also tend to use a wider range of tools for writing: keyboards, smartphones, etc.</a:t>
            </a:r>
          </a:p>
          <a:p>
            <a:r>
              <a:rPr lang="en-US" dirty="0">
                <a:cs typeface="Calibri"/>
              </a:rPr>
              <a:t> </a:t>
            </a:r>
          </a:p>
          <a:p>
            <a:r>
              <a:rPr lang="en-US" dirty="0">
                <a:cs typeface="Calibri"/>
              </a:rPr>
              <a:t>Our learners on the other hand tend to have to write in a wider variety of more formal contexts that are governed by specific conventions such as stories, science experiment reports, recounts and so on. This sort of writing is certainly more complex than day-to-day writing for a specific purpose. They may also do a lot more handwriting.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BAB47A0-6F5D-3D4E-A173-60986E9E653D}" type="slidenum">
              <a:rPr lang="en-US" smtClean="0"/>
              <a:pPr/>
              <a:t>2</a:t>
            </a:fld>
            <a:endParaRPr lang="en-US"/>
          </a:p>
        </p:txBody>
      </p:sp>
    </p:spTree>
    <p:extLst>
      <p:ext uri="{BB962C8B-B14F-4D97-AF65-F5344CB8AC3E}">
        <p14:creationId xmlns:p14="http://schemas.microsoft.com/office/powerpoint/2010/main" val="315587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These are just some of the very basic skills that are required for writing, with each one of these being underpinned by a raft of sub-skills and complexities. Writing is therefore a highly complex task that requires the individual to be able to orchestrate a whole range of skills simultaneously, efficiently and quickly. If just one of these areas causes difficulty then writing will become very challenging.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BAB47A0-6F5D-3D4E-A173-60986E9E653D}" type="slidenum">
              <a:rPr lang="en-US" smtClean="0"/>
              <a:pPr/>
              <a:t>3</a:t>
            </a:fld>
            <a:endParaRPr lang="en-US"/>
          </a:p>
        </p:txBody>
      </p:sp>
    </p:spTree>
    <p:extLst>
      <p:ext uri="{BB962C8B-B14F-4D97-AF65-F5344CB8AC3E}">
        <p14:creationId xmlns:p14="http://schemas.microsoft.com/office/powerpoint/2010/main" val="141071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Children who struggle with writing will often present with these difficulties. Physical difficulties with forming the letters may lead to poor handwriting, particularly if the individual also has </a:t>
            </a:r>
            <a:r>
              <a:rPr lang="en-US" dirty="0" err="1">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dyspraxic</a:t>
            </a:r>
            <a:r>
              <a:rPr lang="en-US" dirty="0">
                <a:solidFill>
                  <a:srgbClr val="373A3C"/>
                </a:solidFill>
                <a:effectLst/>
                <a:latin typeface="Calibri" panose="020F0502020204030204" pitchFamily="34" charset="0"/>
                <a:ea typeface="Times New Roman" panose="02020603050405020304" pitchFamily="18" charset="0"/>
                <a:cs typeface="Calibri" panose="020F0502020204030204" pitchFamily="34" charset="0"/>
              </a:rPr>
              <a:t>-type issues. Where an individual is not automatic with matching letter sounds to letter symbols (known as phoneme/grapheme correspondence) or is not automatic with reproducing correct spellings, their writing will suffer. Problems with spelling may mean that the individual either can’t write what they want to because they don’t know how to spell the words, or instead constantly has to adjust what they want to write in order to only include words that they can spell. So much of the brain’s processing capacity is taken up with these basic issues that there is little space or energy left to think about what to write.</a:t>
            </a:r>
          </a:p>
          <a:p>
            <a:endParaRPr lang="en-US" sz="1800" dirty="0">
              <a:solidFill>
                <a:srgbClr val="373A3C"/>
              </a:solidFill>
              <a:latin typeface="Arial" panose="020B0604020202020204" pitchFamily="34" charset="0"/>
              <a:ea typeface="Times New Roman" panose="02020603050405020304" pitchFamily="18" charset="0"/>
            </a:endParaRPr>
          </a:p>
          <a:p>
            <a:endParaRPr lang="en-US" sz="1800" dirty="0">
              <a:solidFill>
                <a:srgbClr val="373A3C"/>
              </a:solidFill>
              <a:effectLst/>
              <a:latin typeface="Arial" panose="020B0604020202020204" pitchFamily="34"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BAB47A0-6F5D-3D4E-A173-60986E9E653D}" type="slidenum">
              <a:rPr lang="en-US" smtClean="0"/>
              <a:pPr/>
              <a:t>4</a:t>
            </a:fld>
            <a:endParaRPr lang="en-US"/>
          </a:p>
        </p:txBody>
      </p:sp>
    </p:spTree>
    <p:extLst>
      <p:ext uri="{BB962C8B-B14F-4D97-AF65-F5344CB8AC3E}">
        <p14:creationId xmlns:p14="http://schemas.microsoft.com/office/powerpoint/2010/main" val="34556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AB47A0-6F5D-3D4E-A173-60986E9E653D}" type="slidenum">
              <a:rPr lang="en-US" smtClean="0"/>
              <a:pPr/>
              <a:t>5</a:t>
            </a:fld>
            <a:endParaRPr lang="en-US"/>
          </a:p>
        </p:txBody>
      </p:sp>
    </p:spTree>
    <p:extLst>
      <p:ext uri="{BB962C8B-B14F-4D97-AF65-F5344CB8AC3E}">
        <p14:creationId xmlns:p14="http://schemas.microsoft.com/office/powerpoint/2010/main" val="75448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Haring and Eaton’s  Theory of Instructional process</a:t>
            </a:r>
          </a:p>
          <a:p>
            <a:endParaRPr lang="en-US" dirty="0"/>
          </a:p>
          <a:p>
            <a:r>
              <a:rPr lang="en-US" dirty="0"/>
              <a:t>Skills are taught but not taken to  fluency (can’t keep it in the memory to practice). There will be  difficulty maintaining skills in the long-term memory. Children with these difficulties will not be able to express themselves of develop literacy skills necessary educational success and life.</a:t>
            </a:r>
          </a:p>
          <a:p>
            <a:endParaRPr lang="en-GB" dirty="0"/>
          </a:p>
        </p:txBody>
      </p:sp>
      <p:sp>
        <p:nvSpPr>
          <p:cNvPr id="4" name="Slide Number Placeholder 3"/>
          <p:cNvSpPr>
            <a:spLocks noGrp="1"/>
          </p:cNvSpPr>
          <p:nvPr>
            <p:ph type="sldNum" sz="quarter" idx="5"/>
          </p:nvPr>
        </p:nvSpPr>
        <p:spPr/>
        <p:txBody>
          <a:bodyPr/>
          <a:lstStyle/>
          <a:p>
            <a:fld id="{2BAB47A0-6F5D-3D4E-A173-60986E9E653D}" type="slidenum">
              <a:rPr lang="en-US" smtClean="0"/>
              <a:pPr/>
              <a:t>6</a:t>
            </a:fld>
            <a:endParaRPr lang="en-US"/>
          </a:p>
        </p:txBody>
      </p:sp>
    </p:spTree>
    <p:extLst>
      <p:ext uri="{BB962C8B-B14F-4D97-AF65-F5344CB8AC3E}">
        <p14:creationId xmlns:p14="http://schemas.microsoft.com/office/powerpoint/2010/main" val="3445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2BAB47A0-6F5D-3D4E-A173-60986E9E653D}" type="slidenum">
              <a:rPr lang="en-US" smtClean="0"/>
              <a:pPr/>
              <a:t>7</a:t>
            </a:fld>
            <a:endParaRPr lang="en-US"/>
          </a:p>
        </p:txBody>
      </p:sp>
    </p:spTree>
    <p:extLst>
      <p:ext uri="{BB962C8B-B14F-4D97-AF65-F5344CB8AC3E}">
        <p14:creationId xmlns:p14="http://schemas.microsoft.com/office/powerpoint/2010/main" val="1327832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a:ea typeface="Calibri"/>
              <a:cs typeface="Calibri"/>
            </a:endParaRPr>
          </a:p>
          <a:p>
            <a:endParaRPr lang="en-GB"/>
          </a:p>
        </p:txBody>
      </p:sp>
      <p:sp>
        <p:nvSpPr>
          <p:cNvPr id="4" name="Slide Number Placeholder 3"/>
          <p:cNvSpPr>
            <a:spLocks noGrp="1"/>
          </p:cNvSpPr>
          <p:nvPr>
            <p:ph type="sldNum" sz="quarter" idx="10"/>
          </p:nvPr>
        </p:nvSpPr>
        <p:spPr/>
        <p:txBody>
          <a:bodyPr/>
          <a:lstStyle/>
          <a:p>
            <a:fld id="{2BAB47A0-6F5D-3D4E-A173-60986E9E653D}" type="slidenum">
              <a:rPr lang="en-US" smtClean="0"/>
              <a:pPr/>
              <a:t>8</a:t>
            </a:fld>
            <a:endParaRPr lang="en-US"/>
          </a:p>
        </p:txBody>
      </p:sp>
    </p:spTree>
    <p:extLst>
      <p:ext uri="{BB962C8B-B14F-4D97-AF65-F5344CB8AC3E}">
        <p14:creationId xmlns:p14="http://schemas.microsoft.com/office/powerpoint/2010/main" val="274575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is speech-to-text </a:t>
            </a:r>
            <a:r>
              <a:rPr lang="en-GB" u="sng"/>
              <a:t>not</a:t>
            </a:r>
            <a:r>
              <a:rPr lang="en-GB" u="none"/>
              <a:t> appropriate?</a:t>
            </a:r>
          </a:p>
          <a:p>
            <a:endParaRPr lang="en-GB" u="none"/>
          </a:p>
          <a:p>
            <a:r>
              <a:rPr lang="en-GB" u="none"/>
              <a:t>NOT A MAGIC BULLET</a:t>
            </a:r>
          </a:p>
          <a:p>
            <a:endParaRPr lang="en-GB" u="none"/>
          </a:p>
          <a:p>
            <a:r>
              <a:rPr lang="en-GB" u="none"/>
              <a:t>When a student can’t express themselves in full, grammatically correct and formal sentences.</a:t>
            </a:r>
          </a:p>
          <a:p>
            <a:r>
              <a:rPr lang="en-GB" u="none"/>
              <a:t>When a student's speech lacks breath support. </a:t>
            </a:r>
          </a:p>
          <a:p>
            <a:r>
              <a:rPr lang="en-GB" u="none"/>
              <a:t>When a student's pronunciation is inconsistent.</a:t>
            </a:r>
          </a:p>
          <a:p>
            <a:r>
              <a:rPr lang="en-GB" u="none"/>
              <a:t>When a student lacks motivation or focus.</a:t>
            </a:r>
            <a:endParaRPr lang="en-GB" u="sng"/>
          </a:p>
        </p:txBody>
      </p:sp>
      <p:sp>
        <p:nvSpPr>
          <p:cNvPr id="4" name="Slide Number Placeholder 3"/>
          <p:cNvSpPr>
            <a:spLocks noGrp="1"/>
          </p:cNvSpPr>
          <p:nvPr>
            <p:ph type="sldNum" sz="quarter" idx="5"/>
          </p:nvPr>
        </p:nvSpPr>
        <p:spPr/>
        <p:txBody>
          <a:bodyPr/>
          <a:lstStyle/>
          <a:p>
            <a:fld id="{2BAB47A0-6F5D-3D4E-A173-60986E9E653D}" type="slidenum">
              <a:rPr lang="en-US" smtClean="0"/>
              <a:pPr/>
              <a:t>9</a:t>
            </a:fld>
            <a:endParaRPr lang="en-US"/>
          </a:p>
        </p:txBody>
      </p:sp>
    </p:spTree>
    <p:extLst>
      <p:ext uri="{BB962C8B-B14F-4D97-AF65-F5344CB8AC3E}">
        <p14:creationId xmlns:p14="http://schemas.microsoft.com/office/powerpoint/2010/main" val="52921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2B41-993D-8AE5-AB0C-514C1F90F6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56B38DF-C134-8372-2C24-A9F342938D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68C321-FB58-EEB2-7260-26BAE9CED074}"/>
              </a:ext>
            </a:extLst>
          </p:cNvPr>
          <p:cNvSpPr>
            <a:spLocks noGrp="1"/>
          </p:cNvSpPr>
          <p:nvPr>
            <p:ph type="dt" sz="half" idx="10"/>
          </p:nvPr>
        </p:nvSpPr>
        <p:spPr/>
        <p:txBody>
          <a:bodyPr/>
          <a:lstStyle/>
          <a:p>
            <a:fld id="{EAD09066-5F95-43AC-80AA-98E698A7ECD2}" type="datetimeFigureOut">
              <a:rPr lang="en-GB" smtClean="0"/>
              <a:t>09/10/2023</a:t>
            </a:fld>
            <a:endParaRPr lang="en-GB"/>
          </a:p>
        </p:txBody>
      </p:sp>
      <p:sp>
        <p:nvSpPr>
          <p:cNvPr id="5" name="Footer Placeholder 4">
            <a:extLst>
              <a:ext uri="{FF2B5EF4-FFF2-40B4-BE49-F238E27FC236}">
                <a16:creationId xmlns:a16="http://schemas.microsoft.com/office/drawing/2014/main" id="{A29AF0B6-A793-A2A2-400F-F75D941D0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5F7C51-743B-1E30-B6A5-21931CC98745}"/>
              </a:ext>
            </a:extLst>
          </p:cNvPr>
          <p:cNvSpPr>
            <a:spLocks noGrp="1"/>
          </p:cNvSpPr>
          <p:nvPr>
            <p:ph type="sldNum" sz="quarter" idx="12"/>
          </p:nvPr>
        </p:nvSpPr>
        <p:spPr/>
        <p:txBody>
          <a:bodyPr/>
          <a:lstStyle/>
          <a:p>
            <a:fld id="{0391093B-3F56-4E27-9191-303EF3FC9B73}" type="slidenum">
              <a:rPr lang="en-GB" smtClean="0"/>
              <a:t>‹#›</a:t>
            </a:fld>
            <a:endParaRPr lang="en-GB"/>
          </a:p>
        </p:txBody>
      </p:sp>
    </p:spTree>
    <p:extLst>
      <p:ext uri="{BB962C8B-B14F-4D97-AF65-F5344CB8AC3E}">
        <p14:creationId xmlns:p14="http://schemas.microsoft.com/office/powerpoint/2010/main" val="70426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7525-0C3A-62CE-8361-E553783D0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444632-84EC-8B7C-B09B-F03D7B8D1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0B1EB1-88E2-6B23-541C-72C066B131E3}"/>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5" name="Footer Placeholder 4">
            <a:extLst>
              <a:ext uri="{FF2B5EF4-FFF2-40B4-BE49-F238E27FC236}">
                <a16:creationId xmlns:a16="http://schemas.microsoft.com/office/drawing/2014/main" id="{7D4141C0-3908-DE97-DE5E-4307D2B64D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60A698-FCA7-72F9-6BDC-5681E5631561}"/>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120209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B6942C-3DB8-89F3-8E36-34C7119A647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562858-2CA6-A1EA-9DF1-DFB6BE93BE2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D15CD1-71F0-2F25-E11F-6389B43BEA9C}"/>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5" name="Footer Placeholder 4">
            <a:extLst>
              <a:ext uri="{FF2B5EF4-FFF2-40B4-BE49-F238E27FC236}">
                <a16:creationId xmlns:a16="http://schemas.microsoft.com/office/drawing/2014/main" id="{199640E9-30A3-5576-3B76-13D8D0A891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0F0FCB-437D-607A-BDE0-77D9FFCE3031}"/>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307725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0852-3AF4-8115-9C65-68146F2F6C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7C3DB8-0BC0-D8A6-C445-1CB4BF6A53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28E32D-E669-32AF-AF89-88CA12E87B24}"/>
              </a:ext>
            </a:extLst>
          </p:cNvPr>
          <p:cNvSpPr>
            <a:spLocks noGrp="1"/>
          </p:cNvSpPr>
          <p:nvPr>
            <p:ph type="dt" sz="half" idx="10"/>
          </p:nvPr>
        </p:nvSpPr>
        <p:spPr/>
        <p:txBody>
          <a:bodyPr/>
          <a:lstStyle/>
          <a:p>
            <a:fld id="{EAD09066-5F95-43AC-80AA-98E698A7ECD2}" type="datetimeFigureOut">
              <a:rPr lang="en-GB" smtClean="0"/>
              <a:t>09/10/2023</a:t>
            </a:fld>
            <a:endParaRPr lang="en-GB"/>
          </a:p>
        </p:txBody>
      </p:sp>
      <p:sp>
        <p:nvSpPr>
          <p:cNvPr id="5" name="Footer Placeholder 4">
            <a:extLst>
              <a:ext uri="{FF2B5EF4-FFF2-40B4-BE49-F238E27FC236}">
                <a16:creationId xmlns:a16="http://schemas.microsoft.com/office/drawing/2014/main" id="{45E7E423-1C42-D26C-7099-9E25BF42D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A8EBC-8026-1FE5-56B1-8C54A7E7EAF1}"/>
              </a:ext>
            </a:extLst>
          </p:cNvPr>
          <p:cNvSpPr>
            <a:spLocks noGrp="1"/>
          </p:cNvSpPr>
          <p:nvPr>
            <p:ph type="sldNum" sz="quarter" idx="12"/>
          </p:nvPr>
        </p:nvSpPr>
        <p:spPr/>
        <p:txBody>
          <a:bodyPr/>
          <a:lstStyle/>
          <a:p>
            <a:fld id="{0391093B-3F56-4E27-9191-303EF3FC9B73}" type="slidenum">
              <a:rPr lang="en-GB" smtClean="0"/>
              <a:t>‹#›</a:t>
            </a:fld>
            <a:endParaRPr lang="en-GB"/>
          </a:p>
        </p:txBody>
      </p:sp>
    </p:spTree>
    <p:extLst>
      <p:ext uri="{BB962C8B-B14F-4D97-AF65-F5344CB8AC3E}">
        <p14:creationId xmlns:p14="http://schemas.microsoft.com/office/powerpoint/2010/main" val="179282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08CA-5DA6-31A8-BF6D-243977C482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CC0089-B955-D070-E9A7-6BCA27EF79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FBD04-8E29-02AD-A74D-1464EF99EE4B}"/>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5" name="Footer Placeholder 4">
            <a:extLst>
              <a:ext uri="{FF2B5EF4-FFF2-40B4-BE49-F238E27FC236}">
                <a16:creationId xmlns:a16="http://schemas.microsoft.com/office/drawing/2014/main" id="{BCECC0D7-6A07-7D09-E783-1574776137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7C1153-7D28-D5B8-124B-7A703AEDD992}"/>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133056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EDEB-AEA1-0E5F-BC8F-A9FBCCCDAD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BEA73C-9ECC-A5E9-EA12-855EA575A72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FE726A-0F34-124E-AC46-914599D502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802405-A6B4-5344-BE82-C8DAC00E2E17}"/>
              </a:ext>
            </a:extLst>
          </p:cNvPr>
          <p:cNvSpPr>
            <a:spLocks noGrp="1"/>
          </p:cNvSpPr>
          <p:nvPr>
            <p:ph type="dt" sz="half" idx="10"/>
          </p:nvPr>
        </p:nvSpPr>
        <p:spPr/>
        <p:txBody>
          <a:bodyPr/>
          <a:lstStyle/>
          <a:p>
            <a:fld id="{EAD09066-5F95-43AC-80AA-98E698A7ECD2}" type="datetimeFigureOut">
              <a:rPr lang="en-GB" smtClean="0"/>
              <a:t>09/10/2023</a:t>
            </a:fld>
            <a:endParaRPr lang="en-GB"/>
          </a:p>
        </p:txBody>
      </p:sp>
      <p:sp>
        <p:nvSpPr>
          <p:cNvPr id="6" name="Footer Placeholder 5">
            <a:extLst>
              <a:ext uri="{FF2B5EF4-FFF2-40B4-BE49-F238E27FC236}">
                <a16:creationId xmlns:a16="http://schemas.microsoft.com/office/drawing/2014/main" id="{76559071-1C82-22CD-30CF-318E1B878A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049E24-1D52-FEAB-DAE0-F11C096F68D2}"/>
              </a:ext>
            </a:extLst>
          </p:cNvPr>
          <p:cNvSpPr>
            <a:spLocks noGrp="1"/>
          </p:cNvSpPr>
          <p:nvPr>
            <p:ph type="sldNum" sz="quarter" idx="12"/>
          </p:nvPr>
        </p:nvSpPr>
        <p:spPr/>
        <p:txBody>
          <a:bodyPr/>
          <a:lstStyle/>
          <a:p>
            <a:fld id="{0391093B-3F56-4E27-9191-303EF3FC9B73}" type="slidenum">
              <a:rPr lang="en-GB" smtClean="0"/>
              <a:t>‹#›</a:t>
            </a:fld>
            <a:endParaRPr lang="en-GB"/>
          </a:p>
        </p:txBody>
      </p:sp>
    </p:spTree>
    <p:extLst>
      <p:ext uri="{BB962C8B-B14F-4D97-AF65-F5344CB8AC3E}">
        <p14:creationId xmlns:p14="http://schemas.microsoft.com/office/powerpoint/2010/main" val="94754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1B81-5694-4F3D-3476-506C9C4A4CC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B3A815-64B7-9264-6195-6D4FF42828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13779-A595-8128-085E-7FDA84C462B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C5E5A3-00A6-DB22-143C-1D505E0AAFF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107B5-F3A2-BB5F-D218-8D2BBF978F2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258AD2-EBB2-FB8A-8203-38B7214BB26F}"/>
              </a:ext>
            </a:extLst>
          </p:cNvPr>
          <p:cNvSpPr>
            <a:spLocks noGrp="1"/>
          </p:cNvSpPr>
          <p:nvPr>
            <p:ph type="dt" sz="half" idx="10"/>
          </p:nvPr>
        </p:nvSpPr>
        <p:spPr/>
        <p:txBody>
          <a:bodyPr/>
          <a:lstStyle/>
          <a:p>
            <a:fld id="{EAD09066-5F95-43AC-80AA-98E698A7ECD2}" type="datetimeFigureOut">
              <a:rPr lang="en-GB" smtClean="0"/>
              <a:t>09/10/2023</a:t>
            </a:fld>
            <a:endParaRPr lang="en-GB"/>
          </a:p>
        </p:txBody>
      </p:sp>
      <p:sp>
        <p:nvSpPr>
          <p:cNvPr id="8" name="Footer Placeholder 7">
            <a:extLst>
              <a:ext uri="{FF2B5EF4-FFF2-40B4-BE49-F238E27FC236}">
                <a16:creationId xmlns:a16="http://schemas.microsoft.com/office/drawing/2014/main" id="{2EEEAD38-7F86-1393-7DCE-38418C5A84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5140E3-E207-AA45-5C5F-AA331240EAA6}"/>
              </a:ext>
            </a:extLst>
          </p:cNvPr>
          <p:cNvSpPr>
            <a:spLocks noGrp="1"/>
          </p:cNvSpPr>
          <p:nvPr>
            <p:ph type="sldNum" sz="quarter" idx="12"/>
          </p:nvPr>
        </p:nvSpPr>
        <p:spPr/>
        <p:txBody>
          <a:bodyPr/>
          <a:lstStyle/>
          <a:p>
            <a:fld id="{0391093B-3F56-4E27-9191-303EF3FC9B73}" type="slidenum">
              <a:rPr lang="en-GB" smtClean="0"/>
              <a:t>‹#›</a:t>
            </a:fld>
            <a:endParaRPr lang="en-GB"/>
          </a:p>
        </p:txBody>
      </p:sp>
    </p:spTree>
    <p:extLst>
      <p:ext uri="{BB962C8B-B14F-4D97-AF65-F5344CB8AC3E}">
        <p14:creationId xmlns:p14="http://schemas.microsoft.com/office/powerpoint/2010/main" val="146042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8A58-66FA-C80F-8AAF-408AD50025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19084E-8FA7-8739-CD5F-CE5AC99FFF40}"/>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4" name="Footer Placeholder 3">
            <a:extLst>
              <a:ext uri="{FF2B5EF4-FFF2-40B4-BE49-F238E27FC236}">
                <a16:creationId xmlns:a16="http://schemas.microsoft.com/office/drawing/2014/main" id="{1DA64C4D-2A1E-0BA6-EABF-E35CAB1E69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F753B3-0EF0-493D-5A57-A815B7EF426E}"/>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340087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C0A2C8-61F3-4036-77DF-F8D866FAA0CC}"/>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3" name="Footer Placeholder 2">
            <a:extLst>
              <a:ext uri="{FF2B5EF4-FFF2-40B4-BE49-F238E27FC236}">
                <a16:creationId xmlns:a16="http://schemas.microsoft.com/office/drawing/2014/main" id="{FAD42944-9773-2836-A6EC-8E0FAA6D79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32802B-B37F-49F6-789C-7FBB63CE8C42}"/>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214361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0CA9-B5E9-1AC0-1A12-8E0FF8F510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08A1-CA45-1A90-5BC5-29BB980A4E8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26E68F-4E0C-0444-A6A8-237A4FB1A5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0CA43D5-822F-F898-EF7B-AA9A864D5D83}"/>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6" name="Footer Placeholder 5">
            <a:extLst>
              <a:ext uri="{FF2B5EF4-FFF2-40B4-BE49-F238E27FC236}">
                <a16:creationId xmlns:a16="http://schemas.microsoft.com/office/drawing/2014/main" id="{6150F419-534A-032F-F3ED-1B6663A8B7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D5621F-9333-8A02-42BB-861C8836A6D4}"/>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385996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2543-6151-5058-195E-73D2A62BE1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ABDDDE-1AF4-5705-CFEB-DDD89AE089C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32ECE9-92BA-42F3-FFD8-5B4FF33BDD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1D3FD85-C699-7586-6541-7E385EDD0A5C}"/>
              </a:ext>
            </a:extLst>
          </p:cNvPr>
          <p:cNvSpPr>
            <a:spLocks noGrp="1"/>
          </p:cNvSpPr>
          <p:nvPr>
            <p:ph type="dt" sz="half" idx="10"/>
          </p:nvPr>
        </p:nvSpPr>
        <p:spPr/>
        <p:txBody>
          <a:bodyPr/>
          <a:lstStyle/>
          <a:p>
            <a:fld id="{4C790FB7-073D-47DC-AF8F-7EBE678904D0}" type="datetimeFigureOut">
              <a:rPr lang="en-GB" smtClean="0"/>
              <a:t>09/10/2023</a:t>
            </a:fld>
            <a:endParaRPr lang="en-GB"/>
          </a:p>
        </p:txBody>
      </p:sp>
      <p:sp>
        <p:nvSpPr>
          <p:cNvPr id="6" name="Footer Placeholder 5">
            <a:extLst>
              <a:ext uri="{FF2B5EF4-FFF2-40B4-BE49-F238E27FC236}">
                <a16:creationId xmlns:a16="http://schemas.microsoft.com/office/drawing/2014/main" id="{E4576169-72C4-27F8-6B35-B78D5055ED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EB1447-A244-6C5D-4492-2EBEF2918E5C}"/>
              </a:ext>
            </a:extLst>
          </p:cNvPr>
          <p:cNvSpPr>
            <a:spLocks noGrp="1"/>
          </p:cNvSpPr>
          <p:nvPr>
            <p:ph type="sldNum" sz="quarter" idx="12"/>
          </p:nvPr>
        </p:nvSpPr>
        <p:spPr/>
        <p:txBody>
          <a:bodyPr/>
          <a:lstStyle/>
          <a:p>
            <a:fld id="{DC8408F4-40EF-42B4-A023-295A4AA8805A}" type="slidenum">
              <a:rPr lang="en-GB" smtClean="0"/>
              <a:t>‹#›</a:t>
            </a:fld>
            <a:endParaRPr lang="en-GB"/>
          </a:p>
        </p:txBody>
      </p:sp>
    </p:spTree>
    <p:extLst>
      <p:ext uri="{BB962C8B-B14F-4D97-AF65-F5344CB8AC3E}">
        <p14:creationId xmlns:p14="http://schemas.microsoft.com/office/powerpoint/2010/main" val="288096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9C272-011D-FE5C-683E-672FFE1764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691A45-BB5C-8EEA-FA98-B8172CAC3F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4764D7-600E-EAF9-9EA5-9AC5188B69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FB7B13-E777-46A4-AB49-5ED43CC1BF76}" type="datetimeFigureOut">
              <a:rPr lang="en-GB" smtClean="0"/>
              <a:t>09/10/2023</a:t>
            </a:fld>
            <a:endParaRPr lang="en-GB"/>
          </a:p>
        </p:txBody>
      </p:sp>
      <p:sp>
        <p:nvSpPr>
          <p:cNvPr id="5" name="Footer Placeholder 4">
            <a:extLst>
              <a:ext uri="{FF2B5EF4-FFF2-40B4-BE49-F238E27FC236}">
                <a16:creationId xmlns:a16="http://schemas.microsoft.com/office/drawing/2014/main" id="{069B58DA-0697-3D2A-2D75-7061FE9439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F235C4-CFFF-991F-EA0A-33320D6F92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265717786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towerhamletslas.edublogs.org/2023/06/28/5min-ppt-helperbird-1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nasen.org.uk/atminiguide"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using a computer&#10;&#10;Description automatically generated">
            <a:extLst>
              <a:ext uri="{FF2B5EF4-FFF2-40B4-BE49-F238E27FC236}">
                <a16:creationId xmlns:a16="http://schemas.microsoft.com/office/drawing/2014/main" id="{5684DADE-D556-9116-6893-F18AD2E35DAA}"/>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sp>
        <p:nvSpPr>
          <p:cNvPr id="2" name="Title 1"/>
          <p:cNvSpPr>
            <a:spLocks noGrp="1"/>
          </p:cNvSpPr>
          <p:nvPr>
            <p:ph type="ctrTitle"/>
          </p:nvPr>
        </p:nvSpPr>
        <p:spPr>
          <a:xfrm>
            <a:off x="1143000" y="1122362"/>
            <a:ext cx="6858000" cy="2900518"/>
          </a:xfrm>
        </p:spPr>
        <p:txBody>
          <a:bodyPr>
            <a:normAutofit/>
          </a:bodyPr>
          <a:lstStyle/>
          <a:p>
            <a:r>
              <a:rPr lang="en-US">
                <a:solidFill>
                  <a:srgbClr val="FFFFFF"/>
                </a:solidFill>
              </a:rPr>
              <a:t>Assistive Technology to support struggling writers in KS2/3</a:t>
            </a:r>
          </a:p>
        </p:txBody>
      </p:sp>
      <p:sp>
        <p:nvSpPr>
          <p:cNvPr id="3" name="Subtitle 2"/>
          <p:cNvSpPr>
            <a:spLocks noGrp="1"/>
          </p:cNvSpPr>
          <p:nvPr>
            <p:ph type="subTitle" idx="1"/>
          </p:nvPr>
        </p:nvSpPr>
        <p:spPr>
          <a:xfrm>
            <a:off x="1143000" y="4159404"/>
            <a:ext cx="6858000" cy="1098395"/>
          </a:xfrm>
        </p:spPr>
        <p:txBody>
          <a:bodyPr vert="horz" lIns="91440" tIns="45720" rIns="91440" bIns="45720" rtlCol="0">
            <a:normAutofit/>
          </a:bodyPr>
          <a:lstStyle/>
          <a:p>
            <a:endParaRPr lang="en-US" b="1">
              <a:solidFill>
                <a:srgbClr val="FFFFFF"/>
              </a:solidFill>
            </a:endParaRPr>
          </a:p>
          <a:p>
            <a:r>
              <a:rPr lang="en-US" b="1">
                <a:solidFill>
                  <a:srgbClr val="FFFFFF"/>
                </a:solidFill>
              </a:rPr>
              <a:t> Advisory Teachers for Language, Literacy &amp; Communication</a:t>
            </a:r>
            <a:endParaRPr lang="en-US" b="1">
              <a:solidFill>
                <a:srgbClr val="FFFFFF"/>
              </a:solidFill>
              <a:cs typeface="Calibri"/>
            </a:endParaRPr>
          </a:p>
          <a:p>
            <a:r>
              <a:rPr lang="en-US">
                <a:solidFill>
                  <a:srgbClr val="FFFFFF"/>
                </a:solidFill>
              </a:rPr>
              <a:t>Tower Hamlets Learning Advisory Service</a:t>
            </a:r>
            <a:endParaRPr lang="en-US">
              <a:solidFill>
                <a:srgbClr val="FFFFFF"/>
              </a:solidFill>
              <a:cs typeface="Calibri"/>
            </a:endParaRPr>
          </a:p>
        </p:txBody>
      </p:sp>
    </p:spTree>
    <p:extLst>
      <p:ext uri="{BB962C8B-B14F-4D97-AF65-F5344CB8AC3E}">
        <p14:creationId xmlns:p14="http://schemas.microsoft.com/office/powerpoint/2010/main" val="8057952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891482-C38A-4F0C-8183-0121632F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4FC04-B3AB-FDF9-6D96-DE5175220763}"/>
              </a:ext>
            </a:extLst>
          </p:cNvPr>
          <p:cNvSpPr>
            <a:spLocks noGrp="1"/>
          </p:cNvSpPr>
          <p:nvPr>
            <p:ph type="title"/>
          </p:nvPr>
        </p:nvSpPr>
        <p:spPr>
          <a:xfrm>
            <a:off x="4072596" y="486184"/>
            <a:ext cx="4588803" cy="1325563"/>
          </a:xfrm>
        </p:spPr>
        <p:txBody>
          <a:bodyPr>
            <a:normAutofit/>
          </a:bodyPr>
          <a:lstStyle/>
          <a:p>
            <a:r>
              <a:rPr lang="en-US">
                <a:ea typeface="Calibri Light"/>
                <a:cs typeface="Calibri Light"/>
              </a:rPr>
              <a:t>Specialist Speech Recognition</a:t>
            </a:r>
          </a:p>
        </p:txBody>
      </p:sp>
      <p:pic>
        <p:nvPicPr>
          <p:cNvPr id="4" name="Picture 3" descr="A blue and black logo&#10;&#10;Description automatically generated">
            <a:extLst>
              <a:ext uri="{FF2B5EF4-FFF2-40B4-BE49-F238E27FC236}">
                <a16:creationId xmlns:a16="http://schemas.microsoft.com/office/drawing/2014/main" id="{E6670CCF-069A-8D0A-1E40-CED7773421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599" y="1011656"/>
            <a:ext cx="3075691" cy="168409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5" name="Picture 4" descr="A purple puzzle with white text&#10;&#10;Description automatically generated">
            <a:extLst>
              <a:ext uri="{FF2B5EF4-FFF2-40B4-BE49-F238E27FC236}">
                <a16:creationId xmlns:a16="http://schemas.microsoft.com/office/drawing/2014/main" id="{BC060900-599F-C873-8E32-AD4B0612D5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116" y="3211830"/>
            <a:ext cx="2813049" cy="281304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 name="Content Placeholder 2">
            <a:extLst>
              <a:ext uri="{FF2B5EF4-FFF2-40B4-BE49-F238E27FC236}">
                <a16:creationId xmlns:a16="http://schemas.microsoft.com/office/drawing/2014/main" id="{82B6DDFC-CC23-44F6-1B33-0CE59175AC06}"/>
              </a:ext>
            </a:extLst>
          </p:cNvPr>
          <p:cNvSpPr>
            <a:spLocks noGrp="1"/>
          </p:cNvSpPr>
          <p:nvPr>
            <p:ph idx="1"/>
          </p:nvPr>
        </p:nvSpPr>
        <p:spPr>
          <a:xfrm>
            <a:off x="4072596" y="1946684"/>
            <a:ext cx="4588803" cy="4351338"/>
          </a:xfrm>
        </p:spPr>
        <p:txBody>
          <a:bodyPr vert="horz" lIns="91440" tIns="45720" rIns="91440" bIns="45720" rtlCol="0">
            <a:normAutofit/>
          </a:bodyPr>
          <a:lstStyle/>
          <a:p>
            <a:r>
              <a:rPr lang="en-US">
                <a:ea typeface="Calibri"/>
                <a:cs typeface="Calibri"/>
              </a:rPr>
              <a:t>When would I consider it?</a:t>
            </a:r>
            <a:endParaRPr lang="en-US"/>
          </a:p>
          <a:p>
            <a:r>
              <a:rPr lang="en-US">
                <a:ea typeface="Calibri"/>
                <a:cs typeface="Calibri"/>
              </a:rPr>
              <a:t>What software would I need?</a:t>
            </a:r>
          </a:p>
          <a:p>
            <a:r>
              <a:rPr lang="en-US">
                <a:ea typeface="Calibri"/>
                <a:cs typeface="Calibri"/>
              </a:rPr>
              <a:t>Many of the tools we have looked at do the work of voice recognition in the cloud, requiring a reliable internet connection.</a:t>
            </a:r>
          </a:p>
          <a:p>
            <a:r>
              <a:rPr lang="en-US">
                <a:ea typeface="Calibri"/>
                <a:cs typeface="Calibri"/>
              </a:rPr>
              <a:t>Any software that works "locally" requires a reasonably powerful device and extensive training to work effectively.</a:t>
            </a:r>
          </a:p>
          <a:p>
            <a:endParaRPr lang="en-US">
              <a:ea typeface="Calibri"/>
              <a:cs typeface="Calibri"/>
            </a:endParaRPr>
          </a:p>
          <a:p>
            <a:pPr marL="0" indent="0">
              <a:buNone/>
            </a:pPr>
            <a:endParaRPr lang="en-US">
              <a:ea typeface="Calibri"/>
              <a:cs typeface="Calibri"/>
            </a:endParaRPr>
          </a:p>
        </p:txBody>
      </p:sp>
      <p:sp>
        <p:nvSpPr>
          <p:cNvPr id="12" name="Arc 11">
            <a:extLst>
              <a:ext uri="{FF2B5EF4-FFF2-40B4-BE49-F238E27FC236}">
                <a16:creationId xmlns:a16="http://schemas.microsoft.com/office/drawing/2014/main" id="{DA4B6E73-2318-4814-8EB1-306D53723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64111">
            <a:off x="-743943" y="5644752"/>
            <a:ext cx="2240923" cy="2987899"/>
          </a:xfrm>
          <a:prstGeom prst="arc">
            <a:avLst>
              <a:gd name="adj1" fmla="val 16200000"/>
              <a:gd name="adj2" fmla="val 21581479"/>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07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nt">
            <a:extLst>
              <a:ext uri="{FF2B5EF4-FFF2-40B4-BE49-F238E27FC236}">
                <a16:creationId xmlns:a16="http://schemas.microsoft.com/office/drawing/2014/main" id="{97A7BC37-AB06-33B6-67C7-87AEE430A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EAAC543-06A1-30A3-CDB5-302AEBD0D3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562309"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C9E0A-EAC2-0670-E9E8-8E6EA3459F32}"/>
              </a:ext>
            </a:extLst>
          </p:cNvPr>
          <p:cNvSpPr>
            <a:spLocks noGrp="1"/>
          </p:cNvSpPr>
          <p:nvPr>
            <p:ph type="title"/>
          </p:nvPr>
        </p:nvSpPr>
        <p:spPr>
          <a:xfrm>
            <a:off x="3977479" y="762001"/>
            <a:ext cx="3920910" cy="1708243"/>
          </a:xfrm>
        </p:spPr>
        <p:txBody>
          <a:bodyPr>
            <a:normAutofit/>
          </a:bodyPr>
          <a:lstStyle/>
          <a:p>
            <a:r>
              <a:rPr lang="en-US" sz="3500">
                <a:ea typeface="Calibri Light"/>
                <a:cs typeface="Calibri Light"/>
              </a:rPr>
              <a:t>TTS</a:t>
            </a:r>
            <a:br>
              <a:rPr lang="en-US" sz="3500">
                <a:ea typeface="Calibri Light"/>
                <a:cs typeface="Calibri Light"/>
              </a:rPr>
            </a:br>
            <a:r>
              <a:rPr lang="en-US" sz="3500">
                <a:ea typeface="Calibri Light"/>
                <a:cs typeface="Calibri Light"/>
              </a:rPr>
              <a:t>Text-to-Speech</a:t>
            </a:r>
          </a:p>
        </p:txBody>
      </p:sp>
      <p:sp>
        <p:nvSpPr>
          <p:cNvPr id="14" name="Rectangle 13">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3129" cy="6858000"/>
          </a:xfrm>
          <a:prstGeom prst="rect">
            <a:avLst/>
          </a:prstGeom>
          <a:solidFill>
            <a:srgbClr val="FFFFFF"/>
          </a:solidFill>
          <a:ln>
            <a:noFill/>
          </a:ln>
          <a:effectLst>
            <a:outerShdw blurRad="317500" dist="152400" dir="300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with a speaker and text&#10;&#10;Description automatically generated">
            <a:extLst>
              <a:ext uri="{FF2B5EF4-FFF2-40B4-BE49-F238E27FC236}">
                <a16:creationId xmlns:a16="http://schemas.microsoft.com/office/drawing/2014/main" id="{6A815764-DCCC-8B2C-1E08-729BC1C653EE}"/>
              </a:ext>
            </a:extLst>
          </p:cNvPr>
          <p:cNvPicPr>
            <a:picLocks noChangeAspect="1"/>
          </p:cNvPicPr>
          <p:nvPr/>
        </p:nvPicPr>
        <p:blipFill>
          <a:blip r:embed="rId3"/>
          <a:stretch>
            <a:fillRect/>
          </a:stretch>
        </p:blipFill>
        <p:spPr>
          <a:xfrm>
            <a:off x="694148" y="724619"/>
            <a:ext cx="2104346" cy="2543514"/>
          </a:xfrm>
          <a:prstGeom prst="rect">
            <a:avLst/>
          </a:prstGeom>
        </p:spPr>
      </p:pic>
      <p:pic>
        <p:nvPicPr>
          <p:cNvPr id="4" name="Picture 3" descr="A black and white logo&#10;&#10;Description automatically generated">
            <a:extLst>
              <a:ext uri="{FF2B5EF4-FFF2-40B4-BE49-F238E27FC236}">
                <a16:creationId xmlns:a16="http://schemas.microsoft.com/office/drawing/2014/main" id="{390779B8-598D-6892-C445-4D7E2EAE1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690" y="4126691"/>
            <a:ext cx="2329263" cy="1469865"/>
          </a:xfrm>
          <a:prstGeom prst="rect">
            <a:avLst/>
          </a:prstGeom>
        </p:spPr>
      </p:pic>
      <p:sp>
        <p:nvSpPr>
          <p:cNvPr id="3" name="Content Placeholder 2">
            <a:extLst>
              <a:ext uri="{FF2B5EF4-FFF2-40B4-BE49-F238E27FC236}">
                <a16:creationId xmlns:a16="http://schemas.microsoft.com/office/drawing/2014/main" id="{708440E0-3605-E02B-59D1-BD2BEED0228B}"/>
              </a:ext>
            </a:extLst>
          </p:cNvPr>
          <p:cNvSpPr>
            <a:spLocks noGrp="1"/>
          </p:cNvSpPr>
          <p:nvPr>
            <p:ph idx="1"/>
          </p:nvPr>
        </p:nvSpPr>
        <p:spPr>
          <a:xfrm>
            <a:off x="3977479" y="2470244"/>
            <a:ext cx="3971566" cy="3769836"/>
          </a:xfrm>
        </p:spPr>
        <p:txBody>
          <a:bodyPr vert="horz" lIns="91440" tIns="45720" rIns="91440" bIns="45720" rtlCol="0" anchor="ctr">
            <a:normAutofit/>
          </a:bodyPr>
          <a:lstStyle/>
          <a:p>
            <a:r>
              <a:rPr lang="en-US" sz="1700">
                <a:ea typeface="Calibri"/>
                <a:cs typeface="Calibri"/>
              </a:rPr>
              <a:t>Text-to-speech</a:t>
            </a:r>
          </a:p>
          <a:p>
            <a:r>
              <a:rPr lang="en-US" sz="1700">
                <a:ea typeface="Calibri"/>
                <a:cs typeface="Calibri"/>
              </a:rPr>
              <a:t>Powerful tool for proof-reading work.</a:t>
            </a:r>
          </a:p>
          <a:p>
            <a:r>
              <a:rPr lang="en-US" sz="1700">
                <a:ea typeface="Calibri"/>
                <a:cs typeface="Calibri"/>
              </a:rPr>
              <a:t>The voices have become more natural and customizable over recent years.</a:t>
            </a:r>
          </a:p>
          <a:p>
            <a:r>
              <a:rPr lang="en-US" sz="1700">
                <a:ea typeface="Calibri"/>
                <a:cs typeface="Calibri"/>
              </a:rPr>
              <a:t>In-built into Office 365 – access via Immersive Reader, or the "Read Aloud"</a:t>
            </a:r>
          </a:p>
          <a:p>
            <a:r>
              <a:rPr lang="en-US" sz="1700">
                <a:ea typeface="Calibri"/>
                <a:cs typeface="Calibri"/>
              </a:rPr>
              <a:t>There are TTS tools now built into all the major operating systems and word processors.</a:t>
            </a:r>
          </a:p>
          <a:p>
            <a:endParaRPr lang="en-US" sz="1700">
              <a:ea typeface="Calibri"/>
              <a:cs typeface="Calibri"/>
            </a:endParaRPr>
          </a:p>
        </p:txBody>
      </p:sp>
    </p:spTree>
    <p:extLst>
      <p:ext uri="{BB962C8B-B14F-4D97-AF65-F5344CB8AC3E}">
        <p14:creationId xmlns:p14="http://schemas.microsoft.com/office/powerpoint/2010/main" val="349960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DFB6-359E-1867-332A-4F8BD4698927}"/>
              </a:ext>
            </a:extLst>
          </p:cNvPr>
          <p:cNvSpPr>
            <a:spLocks noGrp="1"/>
          </p:cNvSpPr>
          <p:nvPr>
            <p:ph type="title"/>
          </p:nvPr>
        </p:nvSpPr>
        <p:spPr>
          <a:xfrm>
            <a:off x="657519" y="741391"/>
            <a:ext cx="2513760" cy="1616203"/>
          </a:xfrm>
        </p:spPr>
        <p:txBody>
          <a:bodyPr anchor="b">
            <a:normAutofit/>
          </a:bodyPr>
          <a:lstStyle/>
          <a:p>
            <a:r>
              <a:rPr lang="en-GB" sz="2800"/>
              <a:t>Other tools for TTS</a:t>
            </a:r>
          </a:p>
        </p:txBody>
      </p:sp>
      <p:sp>
        <p:nvSpPr>
          <p:cNvPr id="3" name="Content Placeholder 2">
            <a:extLst>
              <a:ext uri="{FF2B5EF4-FFF2-40B4-BE49-F238E27FC236}">
                <a16:creationId xmlns:a16="http://schemas.microsoft.com/office/drawing/2014/main" id="{BA5D4531-C4EF-5595-D58B-9216F29A5486}"/>
              </a:ext>
            </a:extLst>
          </p:cNvPr>
          <p:cNvSpPr>
            <a:spLocks noGrp="1"/>
          </p:cNvSpPr>
          <p:nvPr>
            <p:ph idx="1"/>
          </p:nvPr>
        </p:nvSpPr>
        <p:spPr>
          <a:xfrm>
            <a:off x="657519" y="2533476"/>
            <a:ext cx="2513760" cy="3447832"/>
          </a:xfrm>
        </p:spPr>
        <p:txBody>
          <a:bodyPr vert="horz" lIns="91440" tIns="45720" rIns="91440" bIns="45720" rtlCol="0" anchor="t">
            <a:normAutofit/>
          </a:bodyPr>
          <a:lstStyle/>
          <a:p>
            <a:r>
              <a:rPr lang="en-GB" sz="1700">
                <a:ea typeface="Calibri"/>
                <a:cs typeface="Calibri"/>
              </a:rPr>
              <a:t>Natural Reader (Chrome Extension, Android, iOS). </a:t>
            </a:r>
            <a:r>
              <a:rPr lang="en-GB" sz="1700" err="1">
                <a:ea typeface="Calibri"/>
                <a:cs typeface="Calibri"/>
              </a:rPr>
              <a:t>Fremium</a:t>
            </a:r>
            <a:r>
              <a:rPr lang="en-GB" sz="1700">
                <a:ea typeface="Calibri"/>
                <a:cs typeface="Calibri"/>
              </a:rPr>
              <a:t>.</a:t>
            </a:r>
          </a:p>
          <a:p>
            <a:r>
              <a:rPr lang="en-GB" sz="1700" err="1">
                <a:ea typeface="Calibri"/>
                <a:cs typeface="Calibri"/>
                <a:hlinkClick r:id="rId3"/>
              </a:rPr>
              <a:t>Helperbird</a:t>
            </a:r>
            <a:r>
              <a:rPr lang="en-GB" sz="1700">
                <a:ea typeface="Calibri"/>
                <a:cs typeface="Calibri"/>
              </a:rPr>
              <a:t> (Chrome Extension). </a:t>
            </a:r>
            <a:r>
              <a:rPr lang="en-GB" sz="1700" err="1">
                <a:ea typeface="Calibri"/>
                <a:cs typeface="Calibri"/>
              </a:rPr>
              <a:t>Fremium</a:t>
            </a:r>
            <a:r>
              <a:rPr lang="en-GB" sz="1700">
                <a:ea typeface="Calibri"/>
                <a:cs typeface="Calibri"/>
              </a:rPr>
              <a:t>.</a:t>
            </a:r>
          </a:p>
          <a:p>
            <a:r>
              <a:rPr lang="en-GB" sz="1700" err="1">
                <a:ea typeface="Calibri"/>
                <a:cs typeface="Calibri"/>
              </a:rPr>
              <a:t>Read&amp;Write</a:t>
            </a:r>
            <a:r>
              <a:rPr lang="en-GB" sz="1700">
                <a:ea typeface="Calibri"/>
                <a:cs typeface="Calibri"/>
              </a:rPr>
              <a:t> (standalone PC, Chrome Add-on). Free for teachers.</a:t>
            </a:r>
          </a:p>
        </p:txBody>
      </p:sp>
      <p:pic>
        <p:nvPicPr>
          <p:cNvPr id="5" name="Picture 4" descr="A cartoon owl with large eyes&#10;&#10;Description automatically generated">
            <a:extLst>
              <a:ext uri="{FF2B5EF4-FFF2-40B4-BE49-F238E27FC236}">
                <a16:creationId xmlns:a16="http://schemas.microsoft.com/office/drawing/2014/main" id="{EDA065FF-C8FB-919A-DCA3-600BC4E3A1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99174" y="10"/>
            <a:ext cx="5274619" cy="4378805"/>
          </a:xfrm>
          <a:prstGeom prst="rect">
            <a:avLst/>
          </a:prstGeom>
        </p:spPr>
      </p:pic>
      <p:sp>
        <p:nvSpPr>
          <p:cNvPr id="11" name="Rectangle 10">
            <a:extLst>
              <a:ext uri="{FF2B5EF4-FFF2-40B4-BE49-F238E27FC236}">
                <a16:creationId xmlns:a16="http://schemas.microsoft.com/office/drawing/2014/main" id="{4DD35268-6FBE-0BCD-C050-3F804C7C5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51447" y="0"/>
            <a:ext cx="92551" cy="3290157"/>
          </a:xfrm>
          <a:prstGeom prst="rect">
            <a:avLst/>
          </a:prstGeom>
          <a:gradFill>
            <a:gsLst>
              <a:gs pos="20000">
                <a:schemeClr val="accent3">
                  <a:alpha val="0"/>
                </a:schemeClr>
              </a:gs>
              <a:gs pos="100000">
                <a:schemeClr val="accent3">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ogo with a letter n&#10;&#10;Description automatically generated">
            <a:extLst>
              <a:ext uri="{FF2B5EF4-FFF2-40B4-BE49-F238E27FC236}">
                <a16:creationId xmlns:a16="http://schemas.microsoft.com/office/drawing/2014/main" id="{8EFC347B-9455-B503-2D5B-FCE672D524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99174" y="4378817"/>
            <a:ext cx="2643621" cy="2479183"/>
          </a:xfrm>
          <a:prstGeom prst="rect">
            <a:avLst/>
          </a:prstGeom>
        </p:spPr>
      </p:pic>
      <p:pic>
        <p:nvPicPr>
          <p:cNvPr id="4" name="Picture 3" descr="A purple puzzle piece with white text&#10;&#10;Description automatically generated">
            <a:extLst>
              <a:ext uri="{FF2B5EF4-FFF2-40B4-BE49-F238E27FC236}">
                <a16:creationId xmlns:a16="http://schemas.microsoft.com/office/drawing/2014/main" id="{C12561EE-E082-1249-F020-805676FC90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1" b="-1"/>
          <a:stretch/>
        </p:blipFill>
        <p:spPr>
          <a:xfrm>
            <a:off x="6430172" y="4378818"/>
            <a:ext cx="2643621" cy="2479182"/>
          </a:xfrm>
          <a:prstGeom prst="rect">
            <a:avLst/>
          </a:prstGeom>
        </p:spPr>
      </p:pic>
      <p:grpSp>
        <p:nvGrpSpPr>
          <p:cNvPr id="13" name="Group 12">
            <a:extLst>
              <a:ext uri="{FF2B5EF4-FFF2-40B4-BE49-F238E27FC236}">
                <a16:creationId xmlns:a16="http://schemas.microsoft.com/office/drawing/2014/main" id="{F3A0B02E-2A29-A1CD-0D60-A9E1681AF3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6858000"/>
            <a:chOff x="12068638" y="0"/>
            <a:chExt cx="123362" cy="6858000"/>
          </a:xfrm>
        </p:grpSpPr>
        <p:sp>
          <p:nvSpPr>
            <p:cNvPr id="14" name="Rectangle 13">
              <a:extLst>
                <a:ext uri="{FF2B5EF4-FFF2-40B4-BE49-F238E27FC236}">
                  <a16:creationId xmlns:a16="http://schemas.microsoft.com/office/drawing/2014/main" id="{DB760236-1E5E-7CEA-DCDD-21F3FB288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0D6BAEE-FD58-F5B7-5CF3-A74EB385D7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689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4027"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9D38AE-5D7D-8193-68D2-B743B6B77436}"/>
              </a:ext>
            </a:extLst>
          </p:cNvPr>
          <p:cNvSpPr>
            <a:spLocks noGrp="1"/>
          </p:cNvSpPr>
          <p:nvPr>
            <p:ph type="title"/>
          </p:nvPr>
        </p:nvSpPr>
        <p:spPr>
          <a:xfrm>
            <a:off x="329184" y="859536"/>
            <a:ext cx="3624602" cy="1243584"/>
          </a:xfrm>
        </p:spPr>
        <p:txBody>
          <a:bodyPr>
            <a:normAutofit/>
          </a:bodyPr>
          <a:lstStyle/>
          <a:p>
            <a:r>
              <a:rPr lang="en-US" sz="3000">
                <a:ea typeface="Calibri Light"/>
                <a:cs typeface="Calibri Light"/>
              </a:rPr>
              <a:t>Specialist Word Prediction Software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820011-9E7D-7910-E0ED-29368724A2A5}"/>
              </a:ext>
            </a:extLst>
          </p:cNvPr>
          <p:cNvSpPr>
            <a:spLocks noGrp="1"/>
          </p:cNvSpPr>
          <p:nvPr>
            <p:ph idx="1"/>
          </p:nvPr>
        </p:nvSpPr>
        <p:spPr>
          <a:xfrm>
            <a:off x="329184" y="2512611"/>
            <a:ext cx="3624602" cy="3664351"/>
          </a:xfrm>
        </p:spPr>
        <p:txBody>
          <a:bodyPr vert="horz" lIns="91440" tIns="45720" rIns="91440" bIns="45720" rtlCol="0">
            <a:normAutofit/>
          </a:bodyPr>
          <a:lstStyle/>
          <a:p>
            <a:r>
              <a:rPr lang="en-US" sz="1600">
                <a:ea typeface="Calibri"/>
                <a:cs typeface="Calibri"/>
              </a:rPr>
              <a:t>Bundled into many literacy support software</a:t>
            </a:r>
            <a:endParaRPr lang="en-US" sz="1600"/>
          </a:p>
          <a:p>
            <a:r>
              <a:rPr lang="en-US" sz="1600">
                <a:ea typeface="Calibri"/>
                <a:cs typeface="Calibri"/>
              </a:rPr>
              <a:t>Usually have flexible/phonetic spellings</a:t>
            </a:r>
          </a:p>
          <a:p>
            <a:r>
              <a:rPr lang="en-US" sz="1600">
                <a:ea typeface="Calibri"/>
                <a:cs typeface="Calibri"/>
              </a:rPr>
              <a:t>Some have homophone/confusable word support</a:t>
            </a:r>
          </a:p>
          <a:p>
            <a:r>
              <a:rPr lang="en-US" sz="1600">
                <a:ea typeface="Calibri"/>
                <a:cs typeface="Calibri"/>
              </a:rPr>
              <a:t>Can be used within different applications.</a:t>
            </a:r>
          </a:p>
        </p:txBody>
      </p:sp>
      <p:pic>
        <p:nvPicPr>
          <p:cNvPr id="5" name="Picture 4" descr="A red and orange logo&#10;&#10;Description automatically generated">
            <a:extLst>
              <a:ext uri="{FF2B5EF4-FFF2-40B4-BE49-F238E27FC236}">
                <a16:creationId xmlns:a16="http://schemas.microsoft.com/office/drawing/2014/main" id="{2348A18B-8502-F0BA-0C7E-C259A85845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9043" y="517600"/>
            <a:ext cx="2619755" cy="2743200"/>
          </a:xfrm>
          <a:prstGeom prst="rect">
            <a:avLst/>
          </a:prstGeom>
        </p:spPr>
      </p:pic>
      <p:pic>
        <p:nvPicPr>
          <p:cNvPr id="4" name="Picture 3" descr="A purple puzzle piece with white text&#10;&#10;Description automatically generated">
            <a:extLst>
              <a:ext uri="{FF2B5EF4-FFF2-40B4-BE49-F238E27FC236}">
                <a16:creationId xmlns:a16="http://schemas.microsoft.com/office/drawing/2014/main" id="{205FDBC0-B2D8-4FCE-F3F8-C3B509FA762E}"/>
              </a:ext>
            </a:extLst>
          </p:cNvPr>
          <p:cNvPicPr>
            <a:picLocks noChangeAspect="1"/>
          </p:cNvPicPr>
          <p:nvPr/>
        </p:nvPicPr>
        <p:blipFill>
          <a:blip r:embed="rId4"/>
          <a:stretch>
            <a:fillRect/>
          </a:stretch>
        </p:blipFill>
        <p:spPr>
          <a:xfrm>
            <a:off x="4963026" y="3774976"/>
            <a:ext cx="3851789" cy="2051248"/>
          </a:xfrm>
          <a:prstGeom prst="rect">
            <a:avLst/>
          </a:prstGeom>
        </p:spPr>
      </p:pic>
    </p:spTree>
    <p:extLst>
      <p:ext uri="{BB962C8B-B14F-4D97-AF65-F5344CB8AC3E}">
        <p14:creationId xmlns:p14="http://schemas.microsoft.com/office/powerpoint/2010/main" val="90487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21A2F-7353-B7B7-9373-81A051327D27}"/>
              </a:ext>
            </a:extLst>
          </p:cNvPr>
          <p:cNvSpPr>
            <a:spLocks noGrp="1"/>
          </p:cNvSpPr>
          <p:nvPr>
            <p:ph type="title"/>
          </p:nvPr>
        </p:nvSpPr>
        <p:spPr>
          <a:xfrm>
            <a:off x="3973321" y="329184"/>
            <a:ext cx="4688333" cy="1783080"/>
          </a:xfrm>
        </p:spPr>
        <p:txBody>
          <a:bodyPr anchor="b">
            <a:normAutofit/>
          </a:bodyPr>
          <a:lstStyle/>
          <a:p>
            <a:r>
              <a:rPr lang="en-GB" sz="4700"/>
              <a:t>Mind Mapping</a:t>
            </a:r>
          </a:p>
        </p:txBody>
      </p:sp>
      <p:pic>
        <p:nvPicPr>
          <p:cNvPr id="4" name="Picture 3">
            <a:extLst>
              <a:ext uri="{FF2B5EF4-FFF2-40B4-BE49-F238E27FC236}">
                <a16:creationId xmlns:a16="http://schemas.microsoft.com/office/drawing/2014/main" id="{FA665886-9E8C-1675-2018-3F7E1F452D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5B1A3A-A786-EF60-CBF6-E9A44C8FCAEF}"/>
              </a:ext>
            </a:extLst>
          </p:cNvPr>
          <p:cNvSpPr>
            <a:spLocks noGrp="1"/>
          </p:cNvSpPr>
          <p:nvPr>
            <p:ph idx="1"/>
          </p:nvPr>
        </p:nvSpPr>
        <p:spPr>
          <a:xfrm>
            <a:off x="3973321" y="2706624"/>
            <a:ext cx="4688333" cy="3483864"/>
          </a:xfrm>
        </p:spPr>
        <p:txBody>
          <a:bodyPr vert="horz" lIns="91440" tIns="45720" rIns="91440" bIns="45720" rtlCol="0">
            <a:normAutofit/>
          </a:bodyPr>
          <a:lstStyle/>
          <a:p>
            <a:r>
              <a:rPr lang="en-GB" sz="1900"/>
              <a:t>Mind-mapping has been around for a long time.</a:t>
            </a:r>
            <a:endParaRPr lang="en-GB" sz="1900">
              <a:ea typeface="Calibri"/>
              <a:cs typeface="Calibri"/>
            </a:endParaRPr>
          </a:p>
          <a:p>
            <a:r>
              <a:rPr lang="en-GB" sz="1900"/>
              <a:t>Digital Mind Maps have advantages over using pen and paper.</a:t>
            </a:r>
            <a:endParaRPr lang="en-GB" sz="1900">
              <a:ea typeface="Calibri"/>
              <a:cs typeface="Calibri"/>
            </a:endParaRPr>
          </a:p>
          <a:p>
            <a:r>
              <a:rPr lang="en-GB" sz="1900"/>
              <a:t>Some will need to be downloaded and installed (speak to your IT person), and others are online</a:t>
            </a:r>
            <a:endParaRPr lang="en-GB" sz="1900">
              <a:ea typeface="Calibri"/>
              <a:cs typeface="Calibri"/>
            </a:endParaRPr>
          </a:p>
          <a:p>
            <a:r>
              <a:rPr lang="en-GB" sz="1900"/>
              <a:t>Examples include:</a:t>
            </a:r>
            <a:endParaRPr lang="en-GB" sz="1900">
              <a:ea typeface="Calibri"/>
              <a:cs typeface="Calibri"/>
            </a:endParaRPr>
          </a:p>
          <a:p>
            <a:pPr lvl="1"/>
            <a:r>
              <a:rPr lang="en-GB" sz="1900"/>
              <a:t>Clicker Boards (for younger students)</a:t>
            </a:r>
            <a:endParaRPr lang="en-GB" sz="1900">
              <a:ea typeface="Calibri"/>
              <a:cs typeface="Calibri"/>
            </a:endParaRPr>
          </a:p>
          <a:p>
            <a:pPr lvl="1"/>
            <a:r>
              <a:rPr lang="en-GB" sz="1900">
                <a:ea typeface="Calibri"/>
                <a:cs typeface="Calibri"/>
              </a:rPr>
              <a:t>Kidspiration / </a:t>
            </a:r>
            <a:r>
              <a:rPr lang="en-GB" sz="1900"/>
              <a:t>Inspiration 10.</a:t>
            </a:r>
            <a:endParaRPr lang="en-GB" sz="1900">
              <a:ea typeface="Calibri"/>
              <a:cs typeface="Calibri"/>
            </a:endParaRPr>
          </a:p>
          <a:p>
            <a:pPr lvl="1"/>
            <a:r>
              <a:rPr lang="en-GB" sz="1900">
                <a:ea typeface="Calibri"/>
                <a:cs typeface="Calibri"/>
              </a:rPr>
              <a:t>Ayoa (the future)</a:t>
            </a:r>
          </a:p>
        </p:txBody>
      </p:sp>
    </p:spTree>
    <p:extLst>
      <p:ext uri="{BB962C8B-B14F-4D97-AF65-F5344CB8AC3E}">
        <p14:creationId xmlns:p14="http://schemas.microsoft.com/office/powerpoint/2010/main" val="211288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884" y="643467"/>
            <a:ext cx="7426230" cy="5571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8827B-4EC3-435E-B387-0CB791B593FE}"/>
              </a:ext>
            </a:extLst>
          </p:cNvPr>
          <p:cNvSpPr>
            <a:spLocks noGrp="1"/>
          </p:cNvSpPr>
          <p:nvPr>
            <p:ph type="title"/>
          </p:nvPr>
        </p:nvSpPr>
        <p:spPr>
          <a:xfrm>
            <a:off x="910743" y="872134"/>
            <a:ext cx="2661610" cy="1589631"/>
          </a:xfrm>
        </p:spPr>
        <p:txBody>
          <a:bodyPr vert="horz" lIns="91440" tIns="45720" rIns="91440" bIns="45720" rtlCol="0" anchor="b">
            <a:normAutofit/>
          </a:bodyPr>
          <a:lstStyle/>
          <a:p>
            <a:pPr defTabSz="740664"/>
            <a:r>
              <a:rPr lang="en-US" sz="3483" b="1" kern="1200" dirty="0">
                <a:solidFill>
                  <a:schemeClr val="tx1"/>
                </a:solidFill>
                <a:latin typeface="+mj-lt"/>
                <a:ea typeface="+mj-ea"/>
                <a:cs typeface="+mj-cs"/>
              </a:rPr>
              <a:t>Resources and Publications</a:t>
            </a:r>
            <a:endParaRPr lang="en-US" sz="4300" b="1"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8859" y="2745000"/>
            <a:ext cx="2117005" cy="14856"/>
          </a:xfrm>
          <a:custGeom>
            <a:avLst/>
            <a:gdLst>
              <a:gd name="connsiteX0" fmla="*/ 0 w 2117005"/>
              <a:gd name="connsiteY0" fmla="*/ 0 h 14856"/>
              <a:gd name="connsiteX1" fmla="*/ 508081 w 2117005"/>
              <a:gd name="connsiteY1" fmla="*/ 0 h 14856"/>
              <a:gd name="connsiteX2" fmla="*/ 994992 w 2117005"/>
              <a:gd name="connsiteY2" fmla="*/ 0 h 14856"/>
              <a:gd name="connsiteX3" fmla="*/ 1481903 w 2117005"/>
              <a:gd name="connsiteY3" fmla="*/ 0 h 14856"/>
              <a:gd name="connsiteX4" fmla="*/ 2117005 w 2117005"/>
              <a:gd name="connsiteY4" fmla="*/ 0 h 14856"/>
              <a:gd name="connsiteX5" fmla="*/ 2117005 w 2117005"/>
              <a:gd name="connsiteY5" fmla="*/ 14856 h 14856"/>
              <a:gd name="connsiteX6" fmla="*/ 1545413 w 2117005"/>
              <a:gd name="connsiteY6" fmla="*/ 14856 h 14856"/>
              <a:gd name="connsiteX7" fmla="*/ 1037332 w 2117005"/>
              <a:gd name="connsiteY7" fmla="*/ 14856 h 14856"/>
              <a:gd name="connsiteX8" fmla="*/ 550420 w 2117005"/>
              <a:gd name="connsiteY8" fmla="*/ 14856 h 14856"/>
              <a:gd name="connsiteX9" fmla="*/ 0 w 2117005"/>
              <a:gd name="connsiteY9" fmla="*/ 14856 h 14856"/>
              <a:gd name="connsiteX10" fmla="*/ 0 w 2117005"/>
              <a:gd name="connsiteY10" fmla="*/ 0 h 14856"/>
              <a:gd name="connsiteX0" fmla="*/ 0 w 2117005"/>
              <a:gd name="connsiteY0" fmla="*/ 0 h 14856"/>
              <a:gd name="connsiteX1" fmla="*/ 486910 w 2117005"/>
              <a:gd name="connsiteY1" fmla="*/ 0 h 14856"/>
              <a:gd name="connsiteX2" fmla="*/ 1058502 w 2117005"/>
              <a:gd name="connsiteY2" fmla="*/ 0 h 14856"/>
              <a:gd name="connsiteX3" fmla="*/ 1524243 w 2117005"/>
              <a:gd name="connsiteY3" fmla="*/ 0 h 14856"/>
              <a:gd name="connsiteX4" fmla="*/ 2117005 w 2117005"/>
              <a:gd name="connsiteY4" fmla="*/ 0 h 14856"/>
              <a:gd name="connsiteX5" fmla="*/ 2117005 w 2117005"/>
              <a:gd name="connsiteY5" fmla="*/ 14856 h 14856"/>
              <a:gd name="connsiteX6" fmla="*/ 1608923 w 2117005"/>
              <a:gd name="connsiteY6" fmla="*/ 14856 h 14856"/>
              <a:gd name="connsiteX7" fmla="*/ 1037332 w 2117005"/>
              <a:gd name="connsiteY7" fmla="*/ 14856 h 14856"/>
              <a:gd name="connsiteX8" fmla="*/ 529251 w 2117005"/>
              <a:gd name="connsiteY8" fmla="*/ 14856 h 14856"/>
              <a:gd name="connsiteX9" fmla="*/ 0 w 2117005"/>
              <a:gd name="connsiteY9" fmla="*/ 14856 h 14856"/>
              <a:gd name="connsiteX10" fmla="*/ 0 w 2117005"/>
              <a:gd name="connsiteY10" fmla="*/ 0 h 14856"/>
              <a:gd name="connsiteX0" fmla="*/ 0 w 2117005"/>
              <a:gd name="connsiteY0" fmla="*/ 0 h 14856"/>
              <a:gd name="connsiteX1" fmla="*/ 508081 w 2117005"/>
              <a:gd name="connsiteY1" fmla="*/ 0 h 14856"/>
              <a:gd name="connsiteX2" fmla="*/ 994992 w 2117005"/>
              <a:gd name="connsiteY2" fmla="*/ 0 h 14856"/>
              <a:gd name="connsiteX3" fmla="*/ 1481903 w 2117005"/>
              <a:gd name="connsiteY3" fmla="*/ 0 h 14856"/>
              <a:gd name="connsiteX4" fmla="*/ 2117005 w 2117005"/>
              <a:gd name="connsiteY4" fmla="*/ 0 h 14856"/>
              <a:gd name="connsiteX5" fmla="*/ 2117005 w 2117005"/>
              <a:gd name="connsiteY5" fmla="*/ 14856 h 14856"/>
              <a:gd name="connsiteX6" fmla="*/ 1545413 w 2117005"/>
              <a:gd name="connsiteY6" fmla="*/ 14856 h 14856"/>
              <a:gd name="connsiteX7" fmla="*/ 1037332 w 2117005"/>
              <a:gd name="connsiteY7" fmla="*/ 14856 h 14856"/>
              <a:gd name="connsiteX8" fmla="*/ 550420 w 2117005"/>
              <a:gd name="connsiteY8" fmla="*/ 14856 h 14856"/>
              <a:gd name="connsiteX9" fmla="*/ 0 w 2117005"/>
              <a:gd name="connsiteY9" fmla="*/ 14856 h 14856"/>
              <a:gd name="connsiteX10" fmla="*/ 0 w 2117005"/>
              <a:gd name="connsiteY10" fmla="*/ 0 h 14856"/>
              <a:gd name="connsiteX0" fmla="*/ 0 w 2117005"/>
              <a:gd name="connsiteY0" fmla="*/ 0 h 14856"/>
              <a:gd name="connsiteX1" fmla="*/ 508081 w 2117005"/>
              <a:gd name="connsiteY1" fmla="*/ 0 h 14856"/>
              <a:gd name="connsiteX2" fmla="*/ 994992 w 2117005"/>
              <a:gd name="connsiteY2" fmla="*/ 0 h 14856"/>
              <a:gd name="connsiteX3" fmla="*/ 1481903 w 2117005"/>
              <a:gd name="connsiteY3" fmla="*/ 0 h 14856"/>
              <a:gd name="connsiteX4" fmla="*/ 2117005 w 2117005"/>
              <a:gd name="connsiteY4" fmla="*/ 0 h 14856"/>
              <a:gd name="connsiteX5" fmla="*/ 2117005 w 2117005"/>
              <a:gd name="connsiteY5" fmla="*/ 14856 h 14856"/>
              <a:gd name="connsiteX6" fmla="*/ 1545413 w 2117005"/>
              <a:gd name="connsiteY6" fmla="*/ 14856 h 14856"/>
              <a:gd name="connsiteX7" fmla="*/ 1037332 w 2117005"/>
              <a:gd name="connsiteY7" fmla="*/ 14856 h 14856"/>
              <a:gd name="connsiteX8" fmla="*/ 550420 w 2117005"/>
              <a:gd name="connsiteY8" fmla="*/ 14856 h 14856"/>
              <a:gd name="connsiteX9" fmla="*/ 0 w 2117005"/>
              <a:gd name="connsiteY9" fmla="*/ 14856 h 14856"/>
              <a:gd name="connsiteX10" fmla="*/ 0 w 2117005"/>
              <a:gd name="connsiteY10"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7005" h="14856" fill="none" extrusionOk="0">
                <a:moveTo>
                  <a:pt x="0" y="0"/>
                </a:moveTo>
                <a:cubicBezTo>
                  <a:pt x="175032" y="-51030"/>
                  <a:pt x="378779" y="-17415"/>
                  <a:pt x="508081" y="0"/>
                </a:cubicBezTo>
                <a:cubicBezTo>
                  <a:pt x="748140" y="-16773"/>
                  <a:pt x="780518" y="5702"/>
                  <a:pt x="994992" y="0"/>
                </a:cubicBezTo>
                <a:cubicBezTo>
                  <a:pt x="1212863" y="4760"/>
                  <a:pt x="1267771" y="9828"/>
                  <a:pt x="1481903" y="0"/>
                </a:cubicBezTo>
                <a:cubicBezTo>
                  <a:pt x="1670147" y="-92630"/>
                  <a:pt x="1877459" y="-28197"/>
                  <a:pt x="2117005" y="0"/>
                </a:cubicBezTo>
                <a:cubicBezTo>
                  <a:pt x="2115873" y="4384"/>
                  <a:pt x="2118394" y="10554"/>
                  <a:pt x="2117005" y="14856"/>
                </a:cubicBezTo>
                <a:cubicBezTo>
                  <a:pt x="1843193" y="49534"/>
                  <a:pt x="1773728" y="778"/>
                  <a:pt x="1545413" y="14856"/>
                </a:cubicBezTo>
                <a:cubicBezTo>
                  <a:pt x="1336048" y="78957"/>
                  <a:pt x="1217077" y="-47774"/>
                  <a:pt x="1037332" y="14856"/>
                </a:cubicBezTo>
                <a:cubicBezTo>
                  <a:pt x="858312" y="-32248"/>
                  <a:pt x="668194" y="-15856"/>
                  <a:pt x="550420" y="14856"/>
                </a:cubicBezTo>
                <a:cubicBezTo>
                  <a:pt x="350670" y="16770"/>
                  <a:pt x="125400" y="87636"/>
                  <a:pt x="0" y="14856"/>
                </a:cubicBezTo>
                <a:cubicBezTo>
                  <a:pt x="1414" y="11746"/>
                  <a:pt x="307" y="3785"/>
                  <a:pt x="0" y="0"/>
                </a:cubicBezTo>
                <a:close/>
              </a:path>
              <a:path w="2117005" h="14856" stroke="0" extrusionOk="0">
                <a:moveTo>
                  <a:pt x="0" y="0"/>
                </a:moveTo>
                <a:cubicBezTo>
                  <a:pt x="174979" y="35119"/>
                  <a:pt x="255469" y="-11775"/>
                  <a:pt x="486910" y="0"/>
                </a:cubicBezTo>
                <a:cubicBezTo>
                  <a:pt x="693520" y="11501"/>
                  <a:pt x="787859" y="26188"/>
                  <a:pt x="1058502" y="0"/>
                </a:cubicBezTo>
                <a:cubicBezTo>
                  <a:pt x="1303833" y="12330"/>
                  <a:pt x="1418767" y="7829"/>
                  <a:pt x="1524243" y="0"/>
                </a:cubicBezTo>
                <a:cubicBezTo>
                  <a:pt x="1608836" y="-12710"/>
                  <a:pt x="1987736" y="-14385"/>
                  <a:pt x="2117005" y="0"/>
                </a:cubicBezTo>
                <a:cubicBezTo>
                  <a:pt x="2117109" y="6248"/>
                  <a:pt x="2118016" y="11525"/>
                  <a:pt x="2117005" y="14856"/>
                </a:cubicBezTo>
                <a:cubicBezTo>
                  <a:pt x="1905066" y="38733"/>
                  <a:pt x="1757314" y="6205"/>
                  <a:pt x="1608923" y="14856"/>
                </a:cubicBezTo>
                <a:cubicBezTo>
                  <a:pt x="1450524" y="-55311"/>
                  <a:pt x="1241483" y="20615"/>
                  <a:pt x="1037332" y="14856"/>
                </a:cubicBezTo>
                <a:cubicBezTo>
                  <a:pt x="935729" y="11636"/>
                  <a:pt x="729212" y="-22037"/>
                  <a:pt x="529251" y="14856"/>
                </a:cubicBezTo>
                <a:cubicBezTo>
                  <a:pt x="340318" y="2525"/>
                  <a:pt x="123857" y="-67496"/>
                  <a:pt x="0" y="14856"/>
                </a:cubicBezTo>
                <a:cubicBezTo>
                  <a:pt x="278" y="7248"/>
                  <a:pt x="-460" y="5039"/>
                  <a:pt x="0" y="0"/>
                </a:cubicBezTo>
                <a:close/>
              </a:path>
              <a:path w="2117005" h="14856" fill="none" stroke="0" extrusionOk="0">
                <a:moveTo>
                  <a:pt x="0" y="0"/>
                </a:moveTo>
                <a:cubicBezTo>
                  <a:pt x="165785" y="17799"/>
                  <a:pt x="297352" y="-15569"/>
                  <a:pt x="508081" y="0"/>
                </a:cubicBezTo>
                <a:cubicBezTo>
                  <a:pt x="748713" y="-2449"/>
                  <a:pt x="781156" y="11533"/>
                  <a:pt x="994992" y="0"/>
                </a:cubicBezTo>
                <a:cubicBezTo>
                  <a:pt x="1196508" y="-43374"/>
                  <a:pt x="1291833" y="20815"/>
                  <a:pt x="1481903" y="0"/>
                </a:cubicBezTo>
                <a:cubicBezTo>
                  <a:pt x="1676203" y="-7072"/>
                  <a:pt x="1829877" y="-47015"/>
                  <a:pt x="2117005" y="0"/>
                </a:cubicBezTo>
                <a:cubicBezTo>
                  <a:pt x="2116669" y="1759"/>
                  <a:pt x="2116444" y="9361"/>
                  <a:pt x="2117005" y="14856"/>
                </a:cubicBezTo>
                <a:cubicBezTo>
                  <a:pt x="1808909" y="42203"/>
                  <a:pt x="1761778" y="-3580"/>
                  <a:pt x="1545413" y="14856"/>
                </a:cubicBezTo>
                <a:cubicBezTo>
                  <a:pt x="1320220" y="77506"/>
                  <a:pt x="1168837" y="-33722"/>
                  <a:pt x="1037332" y="14856"/>
                </a:cubicBezTo>
                <a:cubicBezTo>
                  <a:pt x="826820" y="63723"/>
                  <a:pt x="733232" y="-73136"/>
                  <a:pt x="550420" y="14856"/>
                </a:cubicBezTo>
                <a:cubicBezTo>
                  <a:pt x="391111" y="32575"/>
                  <a:pt x="130126" y="29569"/>
                  <a:pt x="0" y="14856"/>
                </a:cubicBezTo>
                <a:cubicBezTo>
                  <a:pt x="628" y="11010"/>
                  <a:pt x="-669" y="2707"/>
                  <a:pt x="0" y="0"/>
                </a:cubicBezTo>
                <a:close/>
              </a:path>
              <a:path w="2117005" h="14856" fill="none" stroke="0" extrusionOk="0">
                <a:moveTo>
                  <a:pt x="0" y="0"/>
                </a:moveTo>
                <a:cubicBezTo>
                  <a:pt x="199237" y="-27778"/>
                  <a:pt x="409233" y="9081"/>
                  <a:pt x="508081" y="0"/>
                </a:cubicBezTo>
                <a:cubicBezTo>
                  <a:pt x="753576" y="334"/>
                  <a:pt x="782572" y="13162"/>
                  <a:pt x="994992" y="0"/>
                </a:cubicBezTo>
                <a:cubicBezTo>
                  <a:pt x="1196579" y="-21505"/>
                  <a:pt x="1267948" y="35728"/>
                  <a:pt x="1481903" y="0"/>
                </a:cubicBezTo>
                <a:cubicBezTo>
                  <a:pt x="1694015" y="-25617"/>
                  <a:pt x="1827516" y="12760"/>
                  <a:pt x="2117005" y="0"/>
                </a:cubicBezTo>
                <a:cubicBezTo>
                  <a:pt x="2116686" y="3877"/>
                  <a:pt x="2117694" y="10758"/>
                  <a:pt x="2117005" y="14856"/>
                </a:cubicBezTo>
                <a:cubicBezTo>
                  <a:pt x="1824542" y="24251"/>
                  <a:pt x="1753053" y="-13179"/>
                  <a:pt x="1545413" y="14856"/>
                </a:cubicBezTo>
                <a:cubicBezTo>
                  <a:pt x="1331075" y="35270"/>
                  <a:pt x="1161906" y="-2539"/>
                  <a:pt x="1037332" y="14856"/>
                </a:cubicBezTo>
                <a:cubicBezTo>
                  <a:pt x="852936" y="10015"/>
                  <a:pt x="756147" y="-20341"/>
                  <a:pt x="550420" y="14856"/>
                </a:cubicBezTo>
                <a:cubicBezTo>
                  <a:pt x="363965" y="21886"/>
                  <a:pt x="117418" y="39979"/>
                  <a:pt x="0" y="14856"/>
                </a:cubicBezTo>
                <a:cubicBezTo>
                  <a:pt x="1298" y="10804"/>
                  <a:pt x="-124" y="4088"/>
                  <a:pt x="0" y="0"/>
                </a:cubicBezTo>
                <a:close/>
              </a:path>
              <a:path w="2117005" h="14856" fill="none" stroke="0" extrusionOk="0">
                <a:moveTo>
                  <a:pt x="0" y="0"/>
                </a:moveTo>
                <a:cubicBezTo>
                  <a:pt x="175440" y="-36849"/>
                  <a:pt x="379250" y="8350"/>
                  <a:pt x="508081" y="0"/>
                </a:cubicBezTo>
                <a:cubicBezTo>
                  <a:pt x="751641" y="-8736"/>
                  <a:pt x="778051" y="10260"/>
                  <a:pt x="994992" y="0"/>
                </a:cubicBezTo>
                <a:cubicBezTo>
                  <a:pt x="1200964" y="-19726"/>
                  <a:pt x="1267836" y="13171"/>
                  <a:pt x="1481903" y="0"/>
                </a:cubicBezTo>
                <a:cubicBezTo>
                  <a:pt x="1686665" y="-39793"/>
                  <a:pt x="1858795" y="-11205"/>
                  <a:pt x="2117005" y="0"/>
                </a:cubicBezTo>
                <a:cubicBezTo>
                  <a:pt x="2115713" y="4271"/>
                  <a:pt x="2117804" y="10920"/>
                  <a:pt x="2117005" y="14856"/>
                </a:cubicBezTo>
                <a:cubicBezTo>
                  <a:pt x="1849330" y="34533"/>
                  <a:pt x="1756913" y="-1957"/>
                  <a:pt x="1545413" y="14856"/>
                </a:cubicBezTo>
                <a:cubicBezTo>
                  <a:pt x="1315406" y="90406"/>
                  <a:pt x="1182883" y="-21578"/>
                  <a:pt x="1037332" y="14856"/>
                </a:cubicBezTo>
                <a:cubicBezTo>
                  <a:pt x="868219" y="3617"/>
                  <a:pt x="708218" y="-10313"/>
                  <a:pt x="550420" y="14856"/>
                </a:cubicBezTo>
                <a:cubicBezTo>
                  <a:pt x="369563" y="9639"/>
                  <a:pt x="131798" y="63738"/>
                  <a:pt x="0" y="14856"/>
                </a:cubicBezTo>
                <a:cubicBezTo>
                  <a:pt x="1830" y="11895"/>
                  <a:pt x="-271" y="456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117005"/>
                      <a:gd name="connsiteY0" fmla="*/ 0 h 14856"/>
                      <a:gd name="connsiteX1" fmla="*/ 508081 w 2117005"/>
                      <a:gd name="connsiteY1" fmla="*/ 0 h 14856"/>
                      <a:gd name="connsiteX2" fmla="*/ 994992 w 2117005"/>
                      <a:gd name="connsiteY2" fmla="*/ 0 h 14856"/>
                      <a:gd name="connsiteX3" fmla="*/ 1481903 w 2117005"/>
                      <a:gd name="connsiteY3" fmla="*/ 0 h 14856"/>
                      <a:gd name="connsiteX4" fmla="*/ 2117005 w 2117005"/>
                      <a:gd name="connsiteY4" fmla="*/ 0 h 14856"/>
                      <a:gd name="connsiteX5" fmla="*/ 2117005 w 2117005"/>
                      <a:gd name="connsiteY5" fmla="*/ 14856 h 14856"/>
                      <a:gd name="connsiteX6" fmla="*/ 1545413 w 2117005"/>
                      <a:gd name="connsiteY6" fmla="*/ 14856 h 14856"/>
                      <a:gd name="connsiteX7" fmla="*/ 1037332 w 2117005"/>
                      <a:gd name="connsiteY7" fmla="*/ 14856 h 14856"/>
                      <a:gd name="connsiteX8" fmla="*/ 550420 w 2117005"/>
                      <a:gd name="connsiteY8" fmla="*/ 14856 h 14856"/>
                      <a:gd name="connsiteX9" fmla="*/ 0 w 2117005"/>
                      <a:gd name="connsiteY9" fmla="*/ 14856 h 14856"/>
                      <a:gd name="connsiteX10" fmla="*/ 0 w 2117005"/>
                      <a:gd name="connsiteY10" fmla="*/ 0 h 14856"/>
                      <a:gd name="connsiteX0" fmla="*/ 0 w 2117005"/>
                      <a:gd name="connsiteY0" fmla="*/ 0 h 14856"/>
                      <a:gd name="connsiteX1" fmla="*/ 486910 w 2117005"/>
                      <a:gd name="connsiteY1" fmla="*/ 0 h 14856"/>
                      <a:gd name="connsiteX2" fmla="*/ 1058502 w 2117005"/>
                      <a:gd name="connsiteY2" fmla="*/ 0 h 14856"/>
                      <a:gd name="connsiteX3" fmla="*/ 1524243 w 2117005"/>
                      <a:gd name="connsiteY3" fmla="*/ 0 h 14856"/>
                      <a:gd name="connsiteX4" fmla="*/ 2117005 w 2117005"/>
                      <a:gd name="connsiteY4" fmla="*/ 0 h 14856"/>
                      <a:gd name="connsiteX5" fmla="*/ 2117005 w 2117005"/>
                      <a:gd name="connsiteY5" fmla="*/ 14856 h 14856"/>
                      <a:gd name="connsiteX6" fmla="*/ 1608923 w 2117005"/>
                      <a:gd name="connsiteY6" fmla="*/ 14856 h 14856"/>
                      <a:gd name="connsiteX7" fmla="*/ 1037332 w 2117005"/>
                      <a:gd name="connsiteY7" fmla="*/ 14856 h 14856"/>
                      <a:gd name="connsiteX8" fmla="*/ 529251 w 2117005"/>
                      <a:gd name="connsiteY8" fmla="*/ 14856 h 14856"/>
                      <a:gd name="connsiteX9" fmla="*/ 0 w 2117005"/>
                      <a:gd name="connsiteY9" fmla="*/ 14856 h 14856"/>
                      <a:gd name="connsiteX10" fmla="*/ 0 w 2117005"/>
                      <a:gd name="connsiteY10" fmla="*/ 0 h 14856"/>
                      <a:gd name="connsiteX0" fmla="*/ 0 w 2117005"/>
                      <a:gd name="connsiteY0" fmla="*/ 0 h 14856"/>
                      <a:gd name="connsiteX1" fmla="*/ 508081 w 2117005"/>
                      <a:gd name="connsiteY1" fmla="*/ 0 h 14856"/>
                      <a:gd name="connsiteX2" fmla="*/ 994992 w 2117005"/>
                      <a:gd name="connsiteY2" fmla="*/ 0 h 14856"/>
                      <a:gd name="connsiteX3" fmla="*/ 1481903 w 2117005"/>
                      <a:gd name="connsiteY3" fmla="*/ 0 h 14856"/>
                      <a:gd name="connsiteX4" fmla="*/ 2117005 w 2117005"/>
                      <a:gd name="connsiteY4" fmla="*/ 0 h 14856"/>
                      <a:gd name="connsiteX5" fmla="*/ 2117005 w 2117005"/>
                      <a:gd name="connsiteY5" fmla="*/ 14856 h 14856"/>
                      <a:gd name="connsiteX6" fmla="*/ 1545413 w 2117005"/>
                      <a:gd name="connsiteY6" fmla="*/ 14856 h 14856"/>
                      <a:gd name="connsiteX7" fmla="*/ 1037332 w 2117005"/>
                      <a:gd name="connsiteY7" fmla="*/ 14856 h 14856"/>
                      <a:gd name="connsiteX8" fmla="*/ 550420 w 2117005"/>
                      <a:gd name="connsiteY8" fmla="*/ 14856 h 14856"/>
                      <a:gd name="connsiteX9" fmla="*/ 0 w 2117005"/>
                      <a:gd name="connsiteY9" fmla="*/ 14856 h 14856"/>
                      <a:gd name="connsiteX10" fmla="*/ 0 w 2117005"/>
                      <a:gd name="connsiteY10" fmla="*/ 0 h 1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7005" h="14856" fill="none" extrusionOk="0">
                        <a:moveTo>
                          <a:pt x="0" y="0"/>
                        </a:moveTo>
                        <a:cubicBezTo>
                          <a:pt x="173137" y="-33430"/>
                          <a:pt x="385497" y="-20030"/>
                          <a:pt x="508081" y="0"/>
                        </a:cubicBezTo>
                        <a:cubicBezTo>
                          <a:pt x="750966" y="-7744"/>
                          <a:pt x="787980" y="10968"/>
                          <a:pt x="994992" y="0"/>
                        </a:cubicBezTo>
                        <a:cubicBezTo>
                          <a:pt x="1203209" y="-7646"/>
                          <a:pt x="1268923" y="11094"/>
                          <a:pt x="1481903" y="0"/>
                        </a:cubicBezTo>
                        <a:cubicBezTo>
                          <a:pt x="1684755" y="-73039"/>
                          <a:pt x="1875179" y="-12575"/>
                          <a:pt x="2117005" y="0"/>
                        </a:cubicBezTo>
                        <a:cubicBezTo>
                          <a:pt x="2116636" y="4026"/>
                          <a:pt x="2117933" y="10675"/>
                          <a:pt x="2117005" y="14856"/>
                        </a:cubicBezTo>
                        <a:cubicBezTo>
                          <a:pt x="1839287" y="35450"/>
                          <a:pt x="1769503" y="3313"/>
                          <a:pt x="1545413" y="14856"/>
                        </a:cubicBezTo>
                        <a:cubicBezTo>
                          <a:pt x="1335151" y="70804"/>
                          <a:pt x="1205743" y="-34849"/>
                          <a:pt x="1037332" y="14856"/>
                        </a:cubicBezTo>
                        <a:cubicBezTo>
                          <a:pt x="858953" y="-1639"/>
                          <a:pt x="682504" y="-8974"/>
                          <a:pt x="550420" y="14856"/>
                        </a:cubicBezTo>
                        <a:cubicBezTo>
                          <a:pt x="354748" y="18746"/>
                          <a:pt x="141501" y="63749"/>
                          <a:pt x="0" y="14856"/>
                        </a:cubicBezTo>
                        <a:cubicBezTo>
                          <a:pt x="1349" y="11147"/>
                          <a:pt x="142" y="3753"/>
                          <a:pt x="0" y="0"/>
                        </a:cubicBezTo>
                        <a:close/>
                      </a:path>
                      <a:path w="2117005" h="14856" stroke="0" extrusionOk="0">
                        <a:moveTo>
                          <a:pt x="0" y="0"/>
                        </a:moveTo>
                        <a:cubicBezTo>
                          <a:pt x="152866" y="14377"/>
                          <a:pt x="284854" y="-11094"/>
                          <a:pt x="486910" y="0"/>
                        </a:cubicBezTo>
                        <a:cubicBezTo>
                          <a:pt x="684891" y="27298"/>
                          <a:pt x="787680" y="22539"/>
                          <a:pt x="1058502" y="0"/>
                        </a:cubicBezTo>
                        <a:cubicBezTo>
                          <a:pt x="1321744" y="1841"/>
                          <a:pt x="1407550" y="6881"/>
                          <a:pt x="1524243" y="0"/>
                        </a:cubicBezTo>
                        <a:cubicBezTo>
                          <a:pt x="1636855" y="-11959"/>
                          <a:pt x="1981500" y="-10355"/>
                          <a:pt x="2117005" y="0"/>
                        </a:cubicBezTo>
                        <a:cubicBezTo>
                          <a:pt x="2117208" y="6761"/>
                          <a:pt x="2117598" y="11718"/>
                          <a:pt x="2117005" y="14856"/>
                        </a:cubicBezTo>
                        <a:cubicBezTo>
                          <a:pt x="1904903" y="14469"/>
                          <a:pt x="1761256" y="6172"/>
                          <a:pt x="1608923" y="14856"/>
                        </a:cubicBezTo>
                        <a:cubicBezTo>
                          <a:pt x="1449798" y="-29104"/>
                          <a:pt x="1232111" y="25354"/>
                          <a:pt x="1037332" y="14856"/>
                        </a:cubicBezTo>
                        <a:cubicBezTo>
                          <a:pt x="918912" y="-3025"/>
                          <a:pt x="720605" y="11665"/>
                          <a:pt x="529251" y="14856"/>
                        </a:cubicBezTo>
                        <a:cubicBezTo>
                          <a:pt x="345928" y="-12072"/>
                          <a:pt x="117115" y="-50410"/>
                          <a:pt x="0" y="14856"/>
                        </a:cubicBezTo>
                        <a:cubicBezTo>
                          <a:pt x="226" y="8010"/>
                          <a:pt x="-538" y="5036"/>
                          <a:pt x="0" y="0"/>
                        </a:cubicBezTo>
                        <a:close/>
                      </a:path>
                      <a:path w="2117005" h="14856" fill="none" stroke="0" extrusionOk="0">
                        <a:moveTo>
                          <a:pt x="0" y="0"/>
                        </a:moveTo>
                        <a:cubicBezTo>
                          <a:pt x="165572" y="13360"/>
                          <a:pt x="292483" y="-14449"/>
                          <a:pt x="508081" y="0"/>
                        </a:cubicBezTo>
                        <a:cubicBezTo>
                          <a:pt x="752779" y="4207"/>
                          <a:pt x="786317" y="7683"/>
                          <a:pt x="994992" y="0"/>
                        </a:cubicBezTo>
                        <a:cubicBezTo>
                          <a:pt x="1197904" y="-32884"/>
                          <a:pt x="1281641" y="17570"/>
                          <a:pt x="1481903" y="0"/>
                        </a:cubicBezTo>
                        <a:cubicBezTo>
                          <a:pt x="1672033" y="9988"/>
                          <a:pt x="1864399" y="-49685"/>
                          <a:pt x="2117005" y="0"/>
                        </a:cubicBezTo>
                        <a:cubicBezTo>
                          <a:pt x="2116861" y="2299"/>
                          <a:pt x="2117290" y="9327"/>
                          <a:pt x="2117005" y="14856"/>
                        </a:cubicBezTo>
                        <a:cubicBezTo>
                          <a:pt x="1812008" y="32373"/>
                          <a:pt x="1764318" y="-4901"/>
                          <a:pt x="1545413" y="14856"/>
                        </a:cubicBezTo>
                        <a:cubicBezTo>
                          <a:pt x="1323481" y="62338"/>
                          <a:pt x="1182944" y="-16753"/>
                          <a:pt x="1037332" y="14856"/>
                        </a:cubicBezTo>
                        <a:cubicBezTo>
                          <a:pt x="836428" y="60974"/>
                          <a:pt x="733796" y="-48580"/>
                          <a:pt x="550420" y="14856"/>
                        </a:cubicBezTo>
                        <a:cubicBezTo>
                          <a:pt x="392918" y="21872"/>
                          <a:pt x="147063" y="27960"/>
                          <a:pt x="0" y="14856"/>
                        </a:cubicBezTo>
                        <a:cubicBezTo>
                          <a:pt x="747" y="10774"/>
                          <a:pt x="-606" y="2751"/>
                          <a:pt x="0" y="0"/>
                        </a:cubicBezTo>
                        <a:close/>
                      </a:path>
                      <a:path w="2117005" h="14856" fill="none" stroke="0" extrusionOk="0">
                        <a:moveTo>
                          <a:pt x="0" y="0"/>
                        </a:moveTo>
                        <a:cubicBezTo>
                          <a:pt x="180542" y="-31407"/>
                          <a:pt x="386508" y="-8327"/>
                          <a:pt x="508081" y="0"/>
                        </a:cubicBezTo>
                        <a:cubicBezTo>
                          <a:pt x="753761" y="-6192"/>
                          <a:pt x="783113" y="12254"/>
                          <a:pt x="994992" y="0"/>
                        </a:cubicBezTo>
                        <a:cubicBezTo>
                          <a:pt x="1199297" y="-23731"/>
                          <a:pt x="1266181" y="27544"/>
                          <a:pt x="1481903" y="0"/>
                        </a:cubicBezTo>
                        <a:cubicBezTo>
                          <a:pt x="1697204" y="-24168"/>
                          <a:pt x="1828241" y="3057"/>
                          <a:pt x="2117005" y="0"/>
                        </a:cubicBezTo>
                        <a:cubicBezTo>
                          <a:pt x="2116580" y="3866"/>
                          <a:pt x="2117735" y="10849"/>
                          <a:pt x="2117005" y="14856"/>
                        </a:cubicBezTo>
                        <a:cubicBezTo>
                          <a:pt x="1840838" y="23399"/>
                          <a:pt x="1759881" y="1402"/>
                          <a:pt x="1545413" y="14856"/>
                        </a:cubicBezTo>
                        <a:cubicBezTo>
                          <a:pt x="1328003" y="36361"/>
                          <a:pt x="1165524" y="-880"/>
                          <a:pt x="1037332" y="14856"/>
                        </a:cubicBezTo>
                        <a:cubicBezTo>
                          <a:pt x="863880" y="14303"/>
                          <a:pt x="741149" y="6"/>
                          <a:pt x="550420" y="14856"/>
                        </a:cubicBezTo>
                        <a:cubicBezTo>
                          <a:pt x="390016" y="16044"/>
                          <a:pt x="119302" y="44953"/>
                          <a:pt x="0" y="14856"/>
                        </a:cubicBezTo>
                        <a:cubicBezTo>
                          <a:pt x="1784" y="11350"/>
                          <a:pt x="-291" y="41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158F90-2DF4-4AA1-ACEB-57EB1581AE73}"/>
              </a:ext>
            </a:extLst>
          </p:cNvPr>
          <p:cNvSpPr txBox="1"/>
          <p:nvPr/>
        </p:nvSpPr>
        <p:spPr>
          <a:xfrm>
            <a:off x="6107669" y="1271902"/>
            <a:ext cx="1819625" cy="2011948"/>
          </a:xfrm>
          <a:prstGeom prst="rect">
            <a:avLst/>
          </a:prstGeom>
        </p:spPr>
        <p:txBody>
          <a:bodyPr vert="horz" lIns="91440" tIns="45720" rIns="91440" bIns="45720" rtlCol="0">
            <a:normAutofit/>
          </a:bodyPr>
          <a:lstStyle/>
          <a:p>
            <a:pPr indent="-185166" defTabSz="740664">
              <a:lnSpc>
                <a:spcPct val="90000"/>
              </a:lnSpc>
              <a:spcAft>
                <a:spcPts val="486"/>
              </a:spcAft>
              <a:buFont typeface="Arial" panose="020B0604020202020204" pitchFamily="34" charset="0"/>
              <a:buChar char="•"/>
            </a:pPr>
            <a:r>
              <a:rPr lang="en-US" sz="891" kern="1200" dirty="0">
                <a:solidFill>
                  <a:schemeClr val="tx1"/>
                </a:solidFill>
                <a:latin typeface="+mn-lt"/>
                <a:ea typeface="+mn-ea"/>
                <a:cs typeface="+mn-cs"/>
              </a:rPr>
              <a:t>Assistive Technology in the Classroom: Enhancing the School Experiences of Students with Disabilities (2nd Edition) 2nd Edition</a:t>
            </a:r>
          </a:p>
          <a:p>
            <a:pPr indent="-185166" defTabSz="740664">
              <a:lnSpc>
                <a:spcPct val="90000"/>
              </a:lnSpc>
              <a:spcAft>
                <a:spcPts val="486"/>
              </a:spcAft>
              <a:buFont typeface="Arial" panose="020B0604020202020204" pitchFamily="34" charset="0"/>
              <a:buChar char="•"/>
            </a:pPr>
            <a:r>
              <a:rPr lang="en-US" sz="891" kern="1200" dirty="0">
                <a:solidFill>
                  <a:schemeClr val="tx1"/>
                </a:solidFill>
                <a:latin typeface="+mn-lt"/>
                <a:ea typeface="+mn-ea"/>
                <a:cs typeface="+mn-cs"/>
              </a:rPr>
              <a:t>by Amy G. Dell (Author), Deborah A. Newton (Author), Jerry G. Petroff (Author)</a:t>
            </a:r>
            <a:endParaRPr lang="en-US" sz="1100" dirty="0"/>
          </a:p>
        </p:txBody>
      </p:sp>
      <p:pic>
        <p:nvPicPr>
          <p:cNvPr id="5" name="Content Placeholder 4" descr="A young child using a computer&#10;&#10;Description automatically generated">
            <a:extLst>
              <a:ext uri="{FF2B5EF4-FFF2-40B4-BE49-F238E27FC236}">
                <a16:creationId xmlns:a16="http://schemas.microsoft.com/office/drawing/2014/main" id="{41BE8907-2DC2-3B85-FCB4-9CD8F6B69E9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948319" y="788048"/>
            <a:ext cx="1733287" cy="230406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7BB54FE1-4570-8BA2-7EFC-F0BDD734A9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6606" y="3495930"/>
            <a:ext cx="1733286" cy="2363308"/>
          </a:xfrm>
          <a:prstGeom prst="rect">
            <a:avLst/>
          </a:prstGeom>
        </p:spPr>
      </p:pic>
      <p:sp>
        <p:nvSpPr>
          <p:cNvPr id="4" name="TextBox 3">
            <a:extLst>
              <a:ext uri="{FF2B5EF4-FFF2-40B4-BE49-F238E27FC236}">
                <a16:creationId xmlns:a16="http://schemas.microsoft.com/office/drawing/2014/main" id="{C122ABC0-25DC-8CE7-D675-332D154E9349}"/>
              </a:ext>
            </a:extLst>
          </p:cNvPr>
          <p:cNvSpPr txBox="1"/>
          <p:nvPr/>
        </p:nvSpPr>
        <p:spPr>
          <a:xfrm>
            <a:off x="6044639" y="3271974"/>
            <a:ext cx="2117005" cy="3061864"/>
          </a:xfrm>
          <a:prstGeom prst="rect">
            <a:avLst/>
          </a:prstGeom>
          <a:noFill/>
        </p:spPr>
        <p:txBody>
          <a:bodyPr wrap="square">
            <a:spAutoFit/>
          </a:bodyPr>
          <a:lstStyle/>
          <a:p>
            <a:pPr defTabSz="370332">
              <a:spcAft>
                <a:spcPts val="600"/>
              </a:spcAft>
            </a:pPr>
            <a:r>
              <a:rPr lang="en-US" sz="891" kern="1200" dirty="0">
                <a:solidFill>
                  <a:srgbClr val="212529"/>
                </a:solidFill>
                <a:latin typeface="Open Sans" panose="020B0606030504020204" pitchFamily="34" charset="0"/>
                <a:ea typeface="+mn-ea"/>
                <a:cs typeface="+mn-cs"/>
              </a:rPr>
              <a:t>This miniguide, developed by Empowering Tech in conjunction with </a:t>
            </a:r>
            <a:r>
              <a:rPr lang="en-US" sz="891" kern="1200" dirty="0" err="1">
                <a:solidFill>
                  <a:srgbClr val="212529"/>
                </a:solidFill>
                <a:latin typeface="Open Sans" panose="020B0606030504020204" pitchFamily="34" charset="0"/>
                <a:ea typeface="+mn-ea"/>
                <a:cs typeface="+mn-cs"/>
              </a:rPr>
              <a:t>nasen</a:t>
            </a:r>
            <a:r>
              <a:rPr lang="en-US" sz="891" kern="1200" dirty="0">
                <a:solidFill>
                  <a:srgbClr val="212529"/>
                </a:solidFill>
                <a:latin typeface="Open Sans" panose="020B0606030504020204" pitchFamily="34" charset="0"/>
                <a:ea typeface="+mn-ea"/>
                <a:cs typeface="+mn-cs"/>
              </a:rPr>
              <a:t>, is for SENCOS, school leaders, teachers and support staff.</a:t>
            </a:r>
          </a:p>
          <a:p>
            <a:pPr defTabSz="370332">
              <a:spcAft>
                <a:spcPts val="600"/>
              </a:spcAft>
            </a:pPr>
            <a:r>
              <a:rPr lang="en-US" sz="891" kern="1200" dirty="0">
                <a:solidFill>
                  <a:srgbClr val="212529"/>
                </a:solidFill>
                <a:latin typeface="Open Sans" panose="020B0606030504020204" pitchFamily="34" charset="0"/>
                <a:ea typeface="+mn-ea"/>
                <a:cs typeface="+mn-cs"/>
              </a:rPr>
              <a:t>This guide aims to:</a:t>
            </a:r>
          </a:p>
          <a:p>
            <a:pPr defTabSz="370332">
              <a:spcAft>
                <a:spcPts val="600"/>
              </a:spcAft>
              <a:buFont typeface="Arial" panose="020B0604020202020204" pitchFamily="34" charset="0"/>
              <a:buChar char="•"/>
            </a:pPr>
            <a:r>
              <a:rPr lang="en-US" sz="891" kern="1200" dirty="0">
                <a:solidFill>
                  <a:srgbClr val="212529"/>
                </a:solidFill>
                <a:latin typeface="Open Sans" panose="020B0606030504020204" pitchFamily="34" charset="0"/>
                <a:ea typeface="+mn-ea"/>
                <a:cs typeface="+mn-cs"/>
              </a:rPr>
              <a:t>Provide an understanding of what Assistive Technology (AT) is</a:t>
            </a:r>
          </a:p>
          <a:p>
            <a:pPr defTabSz="370332">
              <a:spcAft>
                <a:spcPts val="600"/>
              </a:spcAft>
              <a:buFont typeface="Arial" panose="020B0604020202020204" pitchFamily="34" charset="0"/>
              <a:buChar char="•"/>
            </a:pPr>
            <a:r>
              <a:rPr lang="en-US" sz="891" kern="1200" dirty="0">
                <a:solidFill>
                  <a:srgbClr val="212529"/>
                </a:solidFill>
                <a:latin typeface="Open Sans" panose="020B0606030504020204" pitchFamily="34" charset="0"/>
                <a:ea typeface="+mn-ea"/>
                <a:cs typeface="+mn-cs"/>
              </a:rPr>
              <a:t>Explore solutions to the challenge of learner diversity using practical examples of AT</a:t>
            </a:r>
          </a:p>
          <a:p>
            <a:pPr defTabSz="370332">
              <a:spcAft>
                <a:spcPts val="600"/>
              </a:spcAft>
              <a:buFont typeface="Arial" panose="020B0604020202020204" pitchFamily="34" charset="0"/>
              <a:buChar char="•"/>
            </a:pPr>
            <a:r>
              <a:rPr lang="en-US" sz="891" kern="1200" dirty="0">
                <a:solidFill>
                  <a:srgbClr val="212529"/>
                </a:solidFill>
                <a:latin typeface="Open Sans" panose="020B0606030504020204" pitchFamily="34" charset="0"/>
                <a:ea typeface="+mn-ea"/>
                <a:cs typeface="+mn-cs"/>
              </a:rPr>
              <a:t>Help you develop strategies to achieve the successful implementation of AT</a:t>
            </a:r>
            <a:endParaRPr lang="en-GB" sz="1458" kern="1200" dirty="0">
              <a:solidFill>
                <a:schemeClr val="tx1"/>
              </a:solidFill>
              <a:latin typeface="+mn-lt"/>
              <a:ea typeface="+mn-ea"/>
              <a:cs typeface="+mn-cs"/>
              <a:hlinkClick r:id="rId5"/>
            </a:endParaRPr>
          </a:p>
          <a:p>
            <a:pPr defTabSz="370332">
              <a:spcAft>
                <a:spcPts val="600"/>
              </a:spcAft>
            </a:pPr>
            <a:r>
              <a:rPr lang="en-GB" sz="1458" kern="1200" dirty="0">
                <a:solidFill>
                  <a:schemeClr val="tx1"/>
                </a:solidFill>
                <a:latin typeface="+mn-lt"/>
                <a:ea typeface="+mn-ea"/>
                <a:cs typeface="+mn-cs"/>
                <a:hlinkClick r:id="rId5"/>
              </a:rPr>
              <a:t>https://nasen.org.uk/atminiguide</a:t>
            </a:r>
            <a:endParaRPr lang="en-GB" sz="1458" kern="1200" dirty="0">
              <a:solidFill>
                <a:schemeClr val="tx1"/>
              </a:solidFill>
              <a:latin typeface="+mn-lt"/>
              <a:ea typeface="+mn-ea"/>
              <a:cs typeface="+mn-cs"/>
            </a:endParaRPr>
          </a:p>
          <a:p>
            <a:pPr>
              <a:spcAft>
                <a:spcPts val="600"/>
              </a:spcAft>
            </a:pPr>
            <a:endParaRPr lang="en-GB" dirty="0"/>
          </a:p>
        </p:txBody>
      </p:sp>
      <p:sp>
        <p:nvSpPr>
          <p:cNvPr id="8" name="TextBox 7">
            <a:extLst>
              <a:ext uri="{FF2B5EF4-FFF2-40B4-BE49-F238E27FC236}">
                <a16:creationId xmlns:a16="http://schemas.microsoft.com/office/drawing/2014/main" id="{23510646-98A0-B5FB-445D-2F4AEFD1D7B9}"/>
              </a:ext>
            </a:extLst>
          </p:cNvPr>
          <p:cNvSpPr txBox="1"/>
          <p:nvPr/>
        </p:nvSpPr>
        <p:spPr>
          <a:xfrm>
            <a:off x="548130" y="2969424"/>
            <a:ext cx="2259244" cy="3416320"/>
          </a:xfrm>
          <a:prstGeom prst="rect">
            <a:avLst/>
          </a:prstGeom>
          <a:noFill/>
        </p:spPr>
        <p:txBody>
          <a:bodyPr wrap="square">
            <a:spAutoFit/>
          </a:bodyPr>
          <a:lstStyle/>
          <a:p>
            <a:r>
              <a:rPr lang="en-US" sz="1200" dirty="0"/>
              <a:t>British Dyslexia Association (bdadyslexia.org.uk)</a:t>
            </a:r>
            <a:br>
              <a:rPr lang="en-US" sz="1200" dirty="0"/>
            </a:br>
            <a:br>
              <a:rPr lang="en-US" sz="1200" dirty="0"/>
            </a:br>
            <a:r>
              <a:rPr lang="en-US" sz="1200" dirty="0"/>
              <a:t>https://nasen.org.uk/</a:t>
            </a:r>
            <a:br>
              <a:rPr lang="en-US" sz="1200" dirty="0"/>
            </a:br>
            <a:br>
              <a:rPr lang="en-US" sz="1200" dirty="0"/>
            </a:br>
            <a:r>
              <a:rPr lang="en-US" sz="1200" dirty="0"/>
              <a:t>https://www.understood.org/en/articles/free-assistive-technology-tools-on-the-web</a:t>
            </a:r>
            <a:br>
              <a:rPr lang="en-US" sz="1200" dirty="0"/>
            </a:br>
            <a:br>
              <a:rPr lang="en-US" sz="1200" dirty="0"/>
            </a:br>
            <a:br>
              <a:rPr lang="en-US" sz="1200" dirty="0"/>
            </a:br>
            <a:r>
              <a:rPr lang="en-US" sz="1200" dirty="0"/>
              <a:t>https://www.wholeschoolsend.org.uk/assistive-technology</a:t>
            </a:r>
            <a:br>
              <a:rPr lang="en-US" sz="1200" dirty="0"/>
            </a:br>
            <a:br>
              <a:rPr lang="en-US" sz="1200" dirty="0"/>
            </a:br>
            <a:r>
              <a:rPr lang="en-US" sz="1200" dirty="0"/>
              <a:t>Call Scotland</a:t>
            </a:r>
            <a:br>
              <a:rPr lang="en-US" sz="1200" dirty="0"/>
            </a:br>
            <a:r>
              <a:rPr lang="en-US" sz="1200" dirty="0"/>
              <a:t>https://www.callscotland.org.uk/</a:t>
            </a:r>
            <a:br>
              <a:rPr lang="en-US" sz="1200" dirty="0"/>
            </a:br>
            <a:br>
              <a:rPr lang="en-US" sz="1200" dirty="0"/>
            </a:br>
            <a:r>
              <a:rPr lang="en-US" sz="1200" dirty="0" err="1"/>
              <a:t>AbilityNet</a:t>
            </a:r>
            <a:br>
              <a:rPr lang="en-US" sz="1200" dirty="0"/>
            </a:br>
            <a:r>
              <a:rPr lang="en-US" sz="1200" dirty="0"/>
              <a:t>https://abilitynet.org.uk/</a:t>
            </a:r>
            <a:endParaRPr lang="en-GB" sz="1200" dirty="0"/>
          </a:p>
        </p:txBody>
      </p:sp>
    </p:spTree>
    <p:extLst>
      <p:ext uri="{BB962C8B-B14F-4D97-AF65-F5344CB8AC3E}">
        <p14:creationId xmlns:p14="http://schemas.microsoft.com/office/powerpoint/2010/main" val="105916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wo school girls looking at a chemistry flask with blue liquid">
            <a:extLst>
              <a:ext uri="{FF2B5EF4-FFF2-40B4-BE49-F238E27FC236}">
                <a16:creationId xmlns:a16="http://schemas.microsoft.com/office/drawing/2014/main" id="{B8E9968E-CDAC-8061-6853-47F0FC4A2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2363" y="555625"/>
            <a:ext cx="3455988" cy="2282825"/>
          </a:xfrm>
          <a:prstGeom prst="rect">
            <a:avLst/>
          </a:prstGeom>
        </p:spPr>
      </p:pic>
      <p:pic>
        <p:nvPicPr>
          <p:cNvPr id="13" name="Picture 12" descr="Hand typing on keyboard">
            <a:extLst>
              <a:ext uri="{FF2B5EF4-FFF2-40B4-BE49-F238E27FC236}">
                <a16:creationId xmlns:a16="http://schemas.microsoft.com/office/drawing/2014/main" id="{DC74B499-C272-AEE7-4EED-DDD2502E97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4868" y="2956883"/>
            <a:ext cx="3455988" cy="2282825"/>
          </a:xfrm>
          <a:prstGeom prst="rect">
            <a:avLst/>
          </a:prstGeom>
        </p:spPr>
      </p:pic>
      <p:pic>
        <p:nvPicPr>
          <p:cNvPr id="9" name="Picture 8" descr="Smiling man looking at smartphone">
            <a:extLst>
              <a:ext uri="{FF2B5EF4-FFF2-40B4-BE49-F238E27FC236}">
                <a16:creationId xmlns:a16="http://schemas.microsoft.com/office/drawing/2014/main" id="{73542E9B-4BEE-C134-21C5-EFEFA6114A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0263" y="555625"/>
            <a:ext cx="3381375" cy="2227263"/>
          </a:xfrm>
          <a:prstGeom prst="rect">
            <a:avLst/>
          </a:prstGeom>
        </p:spPr>
      </p:pic>
      <p:pic>
        <p:nvPicPr>
          <p:cNvPr id="7" name="Content Placeholder 6" descr="Sticky notes on a wall">
            <a:extLst>
              <a:ext uri="{FF2B5EF4-FFF2-40B4-BE49-F238E27FC236}">
                <a16:creationId xmlns:a16="http://schemas.microsoft.com/office/drawing/2014/main" id="{DF4BE79C-D043-45A0-5F6C-96131441494F}"/>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640263" y="2844800"/>
            <a:ext cx="3381375" cy="2338388"/>
          </a:xfrm>
        </p:spPr>
      </p:pic>
      <p:sp>
        <p:nvSpPr>
          <p:cNvPr id="2" name="Title 1">
            <a:extLst>
              <a:ext uri="{FF2B5EF4-FFF2-40B4-BE49-F238E27FC236}">
                <a16:creationId xmlns:a16="http://schemas.microsoft.com/office/drawing/2014/main" id="{11B484BF-C3D3-4886-AEB0-726443D85051}"/>
              </a:ext>
            </a:extLst>
          </p:cNvPr>
          <p:cNvSpPr>
            <a:spLocks noGrp="1"/>
          </p:cNvSpPr>
          <p:nvPr>
            <p:ph type="title"/>
          </p:nvPr>
        </p:nvSpPr>
        <p:spPr>
          <a:xfrm>
            <a:off x="628650" y="5358141"/>
            <a:ext cx="7886700" cy="942664"/>
          </a:xfrm>
        </p:spPr>
        <p:txBody>
          <a:bodyPr vert="horz" lIns="91440" tIns="45720" rIns="91440" bIns="45720" rtlCol="0" anchor="ctr">
            <a:normAutofit/>
          </a:bodyPr>
          <a:lstStyle/>
          <a:p>
            <a:pPr algn="ctr" defTabSz="914400"/>
            <a:br>
              <a:rPr lang="en-US" sz="1100" kern="1200">
                <a:solidFill>
                  <a:schemeClr val="tx1"/>
                </a:solidFill>
                <a:latin typeface="+mj-lt"/>
                <a:ea typeface="+mj-ea"/>
                <a:cs typeface="+mj-cs"/>
              </a:rPr>
            </a:br>
            <a:endParaRPr lang="en-US" sz="1100" kern="1200">
              <a:solidFill>
                <a:schemeClr val="tx1"/>
              </a:solidFill>
              <a:latin typeface="+mj-lt"/>
              <a:ea typeface="+mj-ea"/>
              <a:cs typeface="+mj-cs"/>
            </a:endParaRPr>
          </a:p>
        </p:txBody>
      </p:sp>
      <p:sp>
        <p:nvSpPr>
          <p:cNvPr id="16" name="TextBox 15">
            <a:extLst>
              <a:ext uri="{FF2B5EF4-FFF2-40B4-BE49-F238E27FC236}">
                <a16:creationId xmlns:a16="http://schemas.microsoft.com/office/drawing/2014/main" id="{3D92F9ED-9FDE-B3AC-AA81-E8F16BA52F94}"/>
              </a:ext>
            </a:extLst>
          </p:cNvPr>
          <p:cNvSpPr txBox="1"/>
          <p:nvPr/>
        </p:nvSpPr>
        <p:spPr>
          <a:xfrm>
            <a:off x="1439333" y="5554133"/>
            <a:ext cx="5858934" cy="738664"/>
          </a:xfrm>
          <a:prstGeom prst="rect">
            <a:avLst/>
          </a:prstGeom>
          <a:noFill/>
        </p:spPr>
        <p:txBody>
          <a:bodyPr wrap="square" lIns="91440" tIns="45720" rIns="91440" bIns="45720" rtlCol="0" anchor="t">
            <a:spAutoFit/>
          </a:bodyPr>
          <a:lstStyle/>
          <a:p>
            <a:pPr algn="ctr"/>
            <a:r>
              <a:rPr lang="en-US" sz="1400">
                <a:cs typeface="Calibri"/>
              </a:rPr>
              <a:t>Education vs “real-life”</a:t>
            </a:r>
          </a:p>
          <a:p>
            <a:r>
              <a:rPr lang="en-US" sz="1400">
                <a:cs typeface="Calibri"/>
              </a:rPr>
              <a:t> The sort of day-to-day writing that we do is often quite different to the sort of writing that our learners do.</a:t>
            </a:r>
          </a:p>
        </p:txBody>
      </p:sp>
    </p:spTree>
    <p:extLst>
      <p:ext uri="{BB962C8B-B14F-4D97-AF65-F5344CB8AC3E}">
        <p14:creationId xmlns:p14="http://schemas.microsoft.com/office/powerpoint/2010/main" val="1852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6" y="-2"/>
            <a:ext cx="2601176" cy="6858000"/>
            <a:chOff x="651279" y="598259"/>
            <a:chExt cx="10889442" cy="5680742"/>
          </a:xfrm>
        </p:grpSpPr>
        <p:sp>
          <p:nvSpPr>
            <p:cNvPr id="38"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42" name="Freeform: Shape 4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1B484BF-C3D3-4886-AEB0-726443D85051}"/>
              </a:ext>
            </a:extLst>
          </p:cNvPr>
          <p:cNvSpPr>
            <a:spLocks noGrp="1"/>
          </p:cNvSpPr>
          <p:nvPr>
            <p:ph type="title"/>
          </p:nvPr>
        </p:nvSpPr>
        <p:spPr>
          <a:xfrm rot="16200000">
            <a:off x="-994410" y="1947672"/>
            <a:ext cx="4471416" cy="2788920"/>
          </a:xfrm>
        </p:spPr>
        <p:txBody>
          <a:bodyPr vert="horz" lIns="91440" tIns="45720" rIns="91440" bIns="45720" rtlCol="0" anchor="ctr">
            <a:normAutofit/>
          </a:bodyPr>
          <a:lstStyle/>
          <a:p>
            <a:pPr defTabSz="914400"/>
            <a:r>
              <a:rPr lang="en-US" sz="4200" dirty="0">
                <a:solidFill>
                  <a:schemeClr val="bg1"/>
                </a:solidFill>
              </a:rPr>
              <a:t>Skills for writing list</a:t>
            </a:r>
          </a:p>
        </p:txBody>
      </p:sp>
      <p:graphicFrame>
        <p:nvGraphicFramePr>
          <p:cNvPr id="29" name="Content Placeholder 7">
            <a:extLst>
              <a:ext uri="{FF2B5EF4-FFF2-40B4-BE49-F238E27FC236}">
                <a16:creationId xmlns:a16="http://schemas.microsoft.com/office/drawing/2014/main" id="{7502F8BF-9C96-5A0F-D093-36000B62A857}"/>
              </a:ext>
            </a:extLst>
          </p:cNvPr>
          <p:cNvGraphicFramePr>
            <a:graphicFrameLocks noGrp="1"/>
          </p:cNvGraphicFramePr>
          <p:nvPr>
            <p:ph idx="1"/>
            <p:extLst>
              <p:ext uri="{D42A27DB-BD31-4B8C-83A1-F6EECF244321}">
                <p14:modId xmlns:p14="http://schemas.microsoft.com/office/powerpoint/2010/main" val="273614590"/>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52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writing difficulties&#10;&#10;Description automatically generated">
            <a:extLst>
              <a:ext uri="{FF2B5EF4-FFF2-40B4-BE49-F238E27FC236}">
                <a16:creationId xmlns:a16="http://schemas.microsoft.com/office/drawing/2014/main" id="{1C244FAA-11AB-552C-92C0-78894D81CE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0045" y="818734"/>
            <a:ext cx="6348791"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8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46D643-8B44-4920-CF05-E445581CD7B8}"/>
              </a:ext>
            </a:extLst>
          </p:cNvPr>
          <p:cNvSpPr txBox="1"/>
          <p:nvPr/>
        </p:nvSpPr>
        <p:spPr>
          <a:xfrm>
            <a:off x="2287144" y="1708030"/>
            <a:ext cx="2907902" cy="401416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endParaRPr lang="en-US" sz="1600">
              <a:solidFill>
                <a:schemeClr val="tx2"/>
              </a:solidFill>
            </a:endParaRPr>
          </a:p>
        </p:txBody>
      </p:sp>
      <p:graphicFrame>
        <p:nvGraphicFramePr>
          <p:cNvPr id="3" name="Table 2">
            <a:extLst>
              <a:ext uri="{FF2B5EF4-FFF2-40B4-BE49-F238E27FC236}">
                <a16:creationId xmlns:a16="http://schemas.microsoft.com/office/drawing/2014/main" id="{7061A531-881B-6195-73D5-23C0D68ADF7E}"/>
              </a:ext>
            </a:extLst>
          </p:cNvPr>
          <p:cNvGraphicFramePr>
            <a:graphicFrameLocks noGrp="1"/>
          </p:cNvGraphicFramePr>
          <p:nvPr>
            <p:extLst>
              <p:ext uri="{D42A27DB-BD31-4B8C-83A1-F6EECF244321}">
                <p14:modId xmlns:p14="http://schemas.microsoft.com/office/powerpoint/2010/main" val="287204254"/>
              </p:ext>
            </p:extLst>
          </p:nvPr>
        </p:nvGraphicFramePr>
        <p:xfrm>
          <a:off x="516144" y="832424"/>
          <a:ext cx="7812526" cy="4883711"/>
        </p:xfrm>
        <a:graphic>
          <a:graphicData uri="http://schemas.openxmlformats.org/drawingml/2006/table">
            <a:tbl>
              <a:tblPr firstRow="1" firstCol="1" bandRow="1">
                <a:tableStyleId>{8799B23B-EC83-4686-B30A-512413B5E67A}</a:tableStyleId>
              </a:tblPr>
              <a:tblGrid>
                <a:gridCol w="2374883">
                  <a:extLst>
                    <a:ext uri="{9D8B030D-6E8A-4147-A177-3AD203B41FA5}">
                      <a16:colId xmlns:a16="http://schemas.microsoft.com/office/drawing/2014/main" val="4106771246"/>
                    </a:ext>
                  </a:extLst>
                </a:gridCol>
                <a:gridCol w="5437643">
                  <a:extLst>
                    <a:ext uri="{9D8B030D-6E8A-4147-A177-3AD203B41FA5}">
                      <a16:colId xmlns:a16="http://schemas.microsoft.com/office/drawing/2014/main" val="1746411948"/>
                    </a:ext>
                  </a:extLst>
                </a:gridCol>
              </a:tblGrid>
              <a:tr h="223720">
                <a:tc>
                  <a:txBody>
                    <a:bodyPr/>
                    <a:lstStyle/>
                    <a:p>
                      <a:pPr algn="ctr">
                        <a:lnSpc>
                          <a:spcPct val="107000"/>
                        </a:lnSpc>
                        <a:spcAft>
                          <a:spcPts val="800"/>
                        </a:spcAft>
                      </a:pPr>
                      <a:r>
                        <a:rPr lang="en-GB" sz="1400" kern="100">
                          <a:effectLst/>
                        </a:rPr>
                        <a:t>Characteristic feature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tc>
                  <a:txBody>
                    <a:bodyPr/>
                    <a:lstStyle/>
                    <a:p>
                      <a:pPr algn="ctr">
                        <a:lnSpc>
                          <a:spcPct val="107000"/>
                        </a:lnSpc>
                        <a:spcAft>
                          <a:spcPts val="800"/>
                        </a:spcAft>
                      </a:pPr>
                      <a:r>
                        <a:rPr lang="en-GB" sz="1400" kern="100" dirty="0">
                          <a:effectLst/>
                        </a:rPr>
                        <a:t>Writing difficulty</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extLst>
                  <a:ext uri="{0D108BD9-81ED-4DB2-BD59-A6C34878D82A}">
                    <a16:rowId xmlns:a16="http://schemas.microsoft.com/office/drawing/2014/main" val="600079019"/>
                  </a:ext>
                </a:extLst>
              </a:tr>
              <a:tr h="1597422">
                <a:tc>
                  <a:txBody>
                    <a:bodyPr/>
                    <a:lstStyle/>
                    <a:p>
                      <a:pPr>
                        <a:lnSpc>
                          <a:spcPct val="107000"/>
                        </a:lnSpc>
                        <a:spcAft>
                          <a:spcPts val="800"/>
                        </a:spcAft>
                      </a:pPr>
                      <a:r>
                        <a:rPr lang="en-GB" sz="1100" kern="100">
                          <a:effectLst/>
                        </a:rPr>
                        <a:t>Phonological awareness </a:t>
                      </a:r>
                    </a:p>
                    <a:p>
                      <a:pPr>
                        <a:lnSpc>
                          <a:spcPct val="107000"/>
                        </a:lnSpc>
                        <a:spcAft>
                          <a:spcPts val="800"/>
                        </a:spcAft>
                      </a:pPr>
                      <a:r>
                        <a:rPr lang="en-GB" sz="1100" kern="100">
                          <a:effectLst/>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tc>
                  <a:txBody>
                    <a:bodyPr/>
                    <a:lstStyle/>
                    <a:p>
                      <a:pPr marL="171450" indent="-171450">
                        <a:lnSpc>
                          <a:spcPct val="107000"/>
                        </a:lnSpc>
                        <a:spcAft>
                          <a:spcPts val="800"/>
                        </a:spcAft>
                        <a:buFont typeface="Arial" panose="020B0604020202020204" pitchFamily="34" charset="0"/>
                        <a:buChar char="•"/>
                      </a:pPr>
                      <a:r>
                        <a:rPr lang="en-GB" sz="1400" kern="100" dirty="0">
                          <a:effectLst/>
                        </a:rPr>
                        <a:t>Not automatic with matching letter sounds to letter symbols or is not automatic with reproducing correct spellings</a:t>
                      </a:r>
                    </a:p>
                    <a:p>
                      <a:pPr marL="171450" indent="-171450">
                        <a:lnSpc>
                          <a:spcPct val="107000"/>
                        </a:lnSpc>
                        <a:spcAft>
                          <a:spcPts val="800"/>
                        </a:spcAft>
                        <a:buFont typeface="Arial" panose="020B0604020202020204" pitchFamily="34" charset="0"/>
                        <a:buChar char="•"/>
                      </a:pPr>
                      <a:r>
                        <a:rPr lang="en-GB" sz="1400" kern="100" dirty="0">
                          <a:effectLst/>
                        </a:rPr>
                        <a:t>only includes words that they can spell</a:t>
                      </a:r>
                    </a:p>
                    <a:p>
                      <a:pPr marL="171450" indent="-171450">
                        <a:lnSpc>
                          <a:spcPct val="107000"/>
                        </a:lnSpc>
                        <a:spcAft>
                          <a:spcPts val="800"/>
                        </a:spcAft>
                        <a:buFont typeface="Arial" panose="020B0604020202020204" pitchFamily="34" charset="0"/>
                        <a:buChar char="•"/>
                      </a:pPr>
                      <a:r>
                        <a:rPr lang="en-GB" sz="1400" kern="100" dirty="0">
                          <a:effectLst/>
                        </a:rPr>
                        <a:t>little energy left to think about what to write.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extLst>
                  <a:ext uri="{0D108BD9-81ED-4DB2-BD59-A6C34878D82A}">
                    <a16:rowId xmlns:a16="http://schemas.microsoft.com/office/drawing/2014/main" val="3522086784"/>
                  </a:ext>
                </a:extLst>
              </a:tr>
              <a:tr h="908518">
                <a:tc>
                  <a:txBody>
                    <a:bodyPr/>
                    <a:lstStyle/>
                    <a:p>
                      <a:pPr>
                        <a:lnSpc>
                          <a:spcPct val="107000"/>
                        </a:lnSpc>
                        <a:spcAft>
                          <a:spcPts val="800"/>
                        </a:spcAft>
                      </a:pPr>
                      <a:r>
                        <a:rPr lang="en-GB" sz="1100" kern="100">
                          <a:effectLst/>
                        </a:rPr>
                        <a:t>Verbal memory</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tc>
                  <a:txBody>
                    <a:bodyPr/>
                    <a:lstStyle/>
                    <a:p>
                      <a:pPr marL="171450" indent="-171450">
                        <a:lnSpc>
                          <a:spcPct val="107000"/>
                        </a:lnSpc>
                        <a:spcAft>
                          <a:spcPts val="800"/>
                        </a:spcAft>
                        <a:buFont typeface="Arial" panose="020B0604020202020204" pitchFamily="34" charset="0"/>
                        <a:buChar char="•"/>
                      </a:pPr>
                      <a:r>
                        <a:rPr lang="en-GB" sz="1400" kern="100">
                          <a:effectLst/>
                        </a:rPr>
                        <a:t>Problems with short term and working memory</a:t>
                      </a:r>
                    </a:p>
                    <a:p>
                      <a:pPr marL="171450" indent="-171450">
                        <a:lnSpc>
                          <a:spcPct val="107000"/>
                        </a:lnSpc>
                        <a:spcAft>
                          <a:spcPts val="800"/>
                        </a:spcAft>
                        <a:buFont typeface="Arial" panose="020B0604020202020204" pitchFamily="34" charset="0"/>
                        <a:buChar char="•"/>
                      </a:pPr>
                      <a:r>
                        <a:rPr lang="en-GB" sz="1400" kern="100">
                          <a:effectLst/>
                        </a:rPr>
                        <a:t>Ideas are forgotten or they can’t be retrieved from the working memory quickly enough to use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extLst>
                  <a:ext uri="{0D108BD9-81ED-4DB2-BD59-A6C34878D82A}">
                    <a16:rowId xmlns:a16="http://schemas.microsoft.com/office/drawing/2014/main" val="1225974559"/>
                  </a:ext>
                </a:extLst>
              </a:tr>
              <a:tr h="1134290">
                <a:tc>
                  <a:txBody>
                    <a:bodyPr/>
                    <a:lstStyle/>
                    <a:p>
                      <a:pPr>
                        <a:lnSpc>
                          <a:spcPct val="107000"/>
                        </a:lnSpc>
                        <a:spcAft>
                          <a:spcPts val="800"/>
                        </a:spcAft>
                      </a:pPr>
                      <a:r>
                        <a:rPr lang="en-GB" sz="1100" kern="100">
                          <a:effectLst/>
                        </a:rPr>
                        <a:t>Verbal processing speed</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tc>
                  <a:txBody>
                    <a:bodyPr/>
                    <a:lstStyle/>
                    <a:p>
                      <a:pPr marL="171450" indent="-171450">
                        <a:lnSpc>
                          <a:spcPct val="107000"/>
                        </a:lnSpc>
                        <a:spcAft>
                          <a:spcPts val="800"/>
                        </a:spcAft>
                        <a:buFont typeface="Arial" panose="020B0604020202020204" pitchFamily="34" charset="0"/>
                        <a:buChar char="•"/>
                      </a:pPr>
                      <a:r>
                        <a:rPr lang="en-GB" sz="1400" kern="100">
                          <a:effectLst/>
                        </a:rPr>
                        <a:t>Problems with vocabulary- underdeveloped </a:t>
                      </a:r>
                    </a:p>
                    <a:p>
                      <a:pPr marL="171450" indent="-171450">
                        <a:lnSpc>
                          <a:spcPct val="107000"/>
                        </a:lnSpc>
                        <a:spcAft>
                          <a:spcPts val="800"/>
                        </a:spcAft>
                        <a:buFont typeface="Arial" panose="020B0604020202020204" pitchFamily="34" charset="0"/>
                        <a:buChar char="•"/>
                      </a:pPr>
                      <a:r>
                        <a:rPr lang="en-GB" sz="1400" kern="100">
                          <a:effectLst/>
                        </a:rPr>
                        <a:t> May or may not really reflect the individual’s intellect or understanding</a:t>
                      </a:r>
                    </a:p>
                    <a:p>
                      <a:pPr marL="171450" indent="-171450">
                        <a:lnSpc>
                          <a:spcPct val="107000"/>
                        </a:lnSpc>
                        <a:spcAft>
                          <a:spcPts val="800"/>
                        </a:spcAft>
                        <a:buFont typeface="Arial" panose="020B0604020202020204" pitchFamily="34" charset="0"/>
                        <a:buChar char="•"/>
                      </a:pPr>
                      <a:r>
                        <a:rPr lang="en-GB" sz="1400" kern="100">
                          <a:effectLst/>
                          <a:latin typeface="Calibri" panose="020F0502020204030204" pitchFamily="34" charset="0"/>
                          <a:ea typeface="Calibri" panose="020F0502020204030204" pitchFamily="34" charset="0"/>
                          <a:cs typeface="Times New Roman" panose="02020603050405020304" pitchFamily="18" charset="0"/>
                        </a:rPr>
                        <a:t>Handwriting is slow</a:t>
                      </a:r>
                    </a:p>
                  </a:txBody>
                  <a:tcPr marL="38530" marR="38530" marT="0" marB="0"/>
                </a:tc>
                <a:extLst>
                  <a:ext uri="{0D108BD9-81ED-4DB2-BD59-A6C34878D82A}">
                    <a16:rowId xmlns:a16="http://schemas.microsoft.com/office/drawing/2014/main" val="3545338116"/>
                  </a:ext>
                </a:extLst>
              </a:tr>
              <a:tr h="457792">
                <a:tc>
                  <a:txBody>
                    <a:bodyPr/>
                    <a:lstStyle/>
                    <a:p>
                      <a:pPr>
                        <a:lnSpc>
                          <a:spcPct val="107000"/>
                        </a:lnSpc>
                        <a:spcAft>
                          <a:spcPts val="800"/>
                        </a:spcAft>
                      </a:pPr>
                      <a:r>
                        <a:rPr lang="en-GB" sz="1100" kern="100">
                          <a:effectLst/>
                        </a:rPr>
                        <a:t>Organisation</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tc>
                  <a:txBody>
                    <a:bodyPr/>
                    <a:lstStyle/>
                    <a:p>
                      <a:pPr marL="171450" indent="-171450">
                        <a:lnSpc>
                          <a:spcPct val="107000"/>
                        </a:lnSpc>
                        <a:spcAft>
                          <a:spcPts val="800"/>
                        </a:spcAft>
                        <a:buFont typeface="Arial" panose="020B0604020202020204" pitchFamily="34" charset="0"/>
                        <a:buChar char="•"/>
                      </a:pPr>
                      <a:r>
                        <a:rPr lang="en-GB" sz="1400" kern="100">
                          <a:effectLst/>
                        </a:rPr>
                        <a:t>Writing is difficult for the reader to follow or repeated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extLst>
                  <a:ext uri="{0D108BD9-81ED-4DB2-BD59-A6C34878D82A}">
                    <a16:rowId xmlns:a16="http://schemas.microsoft.com/office/drawing/2014/main" val="1711123336"/>
                  </a:ext>
                </a:extLst>
              </a:tr>
              <a:tr h="561969">
                <a:tc>
                  <a:txBody>
                    <a:bodyPr/>
                    <a:lstStyle/>
                    <a:p>
                      <a:pPr>
                        <a:lnSpc>
                          <a:spcPct val="107000"/>
                        </a:lnSpc>
                        <a:spcAft>
                          <a:spcPts val="800"/>
                        </a:spcAft>
                      </a:pPr>
                      <a:r>
                        <a:rPr lang="en-GB" sz="1100" kern="100">
                          <a:effectLst/>
                        </a:rPr>
                        <a:t>Self-esteem</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tc>
                  <a:txBody>
                    <a:bodyPr/>
                    <a:lstStyle/>
                    <a:p>
                      <a:pPr marL="285750" indent="-285750">
                        <a:lnSpc>
                          <a:spcPct val="107000"/>
                        </a:lnSpc>
                        <a:spcAft>
                          <a:spcPts val="800"/>
                        </a:spcAft>
                        <a:buFont typeface="Arial" panose="020B0604020202020204" pitchFamily="34" charset="0"/>
                        <a:buChar char="•"/>
                      </a:pPr>
                      <a:r>
                        <a:rPr lang="en-GB" sz="1400" kern="100" dirty="0">
                          <a:effectLst/>
                        </a:rPr>
                        <a:t>Quickly lose confidence </a:t>
                      </a:r>
                    </a:p>
                    <a:p>
                      <a:pPr marL="285750" indent="-285750">
                        <a:lnSpc>
                          <a:spcPct val="107000"/>
                        </a:lnSpc>
                        <a:spcAft>
                          <a:spcPts val="800"/>
                        </a:spcAft>
                        <a:buFont typeface="Arial" panose="020B0604020202020204" pitchFamily="34" charset="0"/>
                        <a:buChar char="•"/>
                      </a:pPr>
                      <a:r>
                        <a:rPr lang="en-GB" sz="1400" kern="100" dirty="0">
                          <a:effectLst/>
                        </a:rPr>
                        <a:t>Disengagement with writing process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530" marR="38530" marT="0" marB="0"/>
                </a:tc>
                <a:extLst>
                  <a:ext uri="{0D108BD9-81ED-4DB2-BD59-A6C34878D82A}">
                    <a16:rowId xmlns:a16="http://schemas.microsoft.com/office/drawing/2014/main" val="226908063"/>
                  </a:ext>
                </a:extLst>
              </a:tr>
            </a:tbl>
          </a:graphicData>
        </a:graphic>
      </p:graphicFrame>
      <p:sp>
        <p:nvSpPr>
          <p:cNvPr id="4" name="TextBox 3">
            <a:extLst>
              <a:ext uri="{FF2B5EF4-FFF2-40B4-BE49-F238E27FC236}">
                <a16:creationId xmlns:a16="http://schemas.microsoft.com/office/drawing/2014/main" id="{35899E58-EEB9-CE31-3835-AE44D2E07929}"/>
              </a:ext>
            </a:extLst>
          </p:cNvPr>
          <p:cNvSpPr txBox="1"/>
          <p:nvPr/>
        </p:nvSpPr>
        <p:spPr>
          <a:xfrm>
            <a:off x="6531605" y="2609779"/>
            <a:ext cx="237566" cy="369332"/>
          </a:xfrm>
          <a:prstGeom prst="rect">
            <a:avLst/>
          </a:prstGeom>
          <a:noFill/>
        </p:spPr>
        <p:txBody>
          <a:bodyPr wrap="none" rtlCol="0">
            <a:spAutoFit/>
          </a:bodyPr>
          <a:lstStyle/>
          <a:p>
            <a:r>
              <a:rPr lang="en-US" dirty="0"/>
              <a:t> </a:t>
            </a:r>
            <a:endParaRPr lang="en-GB" dirty="0"/>
          </a:p>
        </p:txBody>
      </p:sp>
      <p:sp>
        <p:nvSpPr>
          <p:cNvPr id="6" name="TextBox 5">
            <a:extLst>
              <a:ext uri="{FF2B5EF4-FFF2-40B4-BE49-F238E27FC236}">
                <a16:creationId xmlns:a16="http://schemas.microsoft.com/office/drawing/2014/main" id="{E8ACCA1D-DABC-C7D6-3CEF-D7B245A6AE97}"/>
              </a:ext>
            </a:extLst>
          </p:cNvPr>
          <p:cNvSpPr txBox="1"/>
          <p:nvPr/>
        </p:nvSpPr>
        <p:spPr>
          <a:xfrm>
            <a:off x="808822" y="6201655"/>
            <a:ext cx="7444602" cy="369332"/>
          </a:xfrm>
          <a:prstGeom prst="rect">
            <a:avLst/>
          </a:prstGeom>
          <a:noFill/>
        </p:spPr>
        <p:txBody>
          <a:bodyPr wrap="none" rtlCol="0">
            <a:spAutoFit/>
          </a:bodyPr>
          <a:lstStyle/>
          <a:p>
            <a:r>
              <a:rPr lang="en-US"/>
              <a:t>Children struggling in these areas will find it difficult to learn and progress. </a:t>
            </a:r>
            <a:endParaRPr lang="en-GB"/>
          </a:p>
        </p:txBody>
      </p:sp>
      <p:sp>
        <p:nvSpPr>
          <p:cNvPr id="7" name="TextBox 6">
            <a:extLst>
              <a:ext uri="{FF2B5EF4-FFF2-40B4-BE49-F238E27FC236}">
                <a16:creationId xmlns:a16="http://schemas.microsoft.com/office/drawing/2014/main" id="{C3F92CB3-C19F-E1F7-DAED-46E12433D238}"/>
              </a:ext>
            </a:extLst>
          </p:cNvPr>
          <p:cNvSpPr txBox="1"/>
          <p:nvPr/>
        </p:nvSpPr>
        <p:spPr>
          <a:xfrm>
            <a:off x="835976" y="290686"/>
            <a:ext cx="7172861" cy="369332"/>
          </a:xfrm>
          <a:prstGeom prst="rect">
            <a:avLst/>
          </a:prstGeom>
          <a:noFill/>
        </p:spPr>
        <p:txBody>
          <a:bodyPr wrap="none" rtlCol="0">
            <a:spAutoFit/>
          </a:bodyPr>
          <a:lstStyle/>
          <a:p>
            <a:r>
              <a:rPr lang="en-US" b="1" dirty="0"/>
              <a:t>Writing difficulties linked to the cognitive deficits associated with dyslexia</a:t>
            </a:r>
            <a:endParaRPr lang="en-GB" b="1" dirty="0"/>
          </a:p>
        </p:txBody>
      </p:sp>
    </p:spTree>
    <p:extLst>
      <p:ext uri="{BB962C8B-B14F-4D97-AF65-F5344CB8AC3E}">
        <p14:creationId xmlns:p14="http://schemas.microsoft.com/office/powerpoint/2010/main" val="422385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AE27F-4A6D-1D6D-D283-49D712D416B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Instructional Theory</a:t>
            </a:r>
          </a:p>
        </p:txBody>
      </p:sp>
      <p:pic>
        <p:nvPicPr>
          <p:cNvPr id="5" name="Content Placeholder 4" descr="A diagram of a pyramid&#10;&#10;Description automatically generated">
            <a:extLst>
              <a:ext uri="{FF2B5EF4-FFF2-40B4-BE49-F238E27FC236}">
                <a16:creationId xmlns:a16="http://schemas.microsoft.com/office/drawing/2014/main" id="{4D1DCD89-5DF5-5716-D05D-42C23C2176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2600" y="1960533"/>
            <a:ext cx="8178799" cy="3823587"/>
          </a:xfrm>
          <a:prstGeom prst="rect">
            <a:avLst/>
          </a:prstGeom>
        </p:spPr>
      </p:pic>
    </p:spTree>
    <p:extLst>
      <p:ext uri="{BB962C8B-B14F-4D97-AF65-F5344CB8AC3E}">
        <p14:creationId xmlns:p14="http://schemas.microsoft.com/office/powerpoint/2010/main" val="18140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6858000"/>
            <a:chOff x="-2848" y="0"/>
            <a:chExt cx="12188949" cy="6858000"/>
          </a:xfrm>
        </p:grpSpPr>
        <p:sp>
          <p:nvSpPr>
            <p:cNvPr id="3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598259"/>
            <a:ext cx="8167081" cy="5680742"/>
            <a:chOff x="651279" y="598259"/>
            <a:chExt cx="10889442" cy="5680742"/>
          </a:xfrm>
        </p:grpSpPr>
        <p:sp>
          <p:nvSpPr>
            <p:cNvPr id="50"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Speech">
            <a:extLst>
              <a:ext uri="{FF2B5EF4-FFF2-40B4-BE49-F238E27FC236}">
                <a16:creationId xmlns:a16="http://schemas.microsoft.com/office/drawing/2014/main" id="{BCC6582C-81E5-22DB-B37B-4AFAAF6CD18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07769" y="1702865"/>
            <a:ext cx="3428952" cy="3428952"/>
          </a:xfrm>
          <a:prstGeom prst="rect">
            <a:avLst/>
          </a:prstGeom>
        </p:spPr>
      </p:pic>
      <p:grpSp>
        <p:nvGrpSpPr>
          <p:cNvPr id="52" name="Group 3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53" name="Freeform: Shape 4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4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4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50023F6-3D0D-2932-499E-EB2D8054947D}"/>
              </a:ext>
            </a:extLst>
          </p:cNvPr>
          <p:cNvSpPr>
            <a:spLocks noGrp="1"/>
          </p:cNvSpPr>
          <p:nvPr>
            <p:ph type="title"/>
          </p:nvPr>
        </p:nvSpPr>
        <p:spPr>
          <a:xfrm>
            <a:off x="850885" y="1303109"/>
            <a:ext cx="4126161" cy="1349315"/>
          </a:xfrm>
        </p:spPr>
        <p:txBody>
          <a:bodyPr anchor="b">
            <a:normAutofit/>
          </a:bodyPr>
          <a:lstStyle/>
          <a:p>
            <a:r>
              <a:rPr lang="en-GB" sz="4200">
                <a:solidFill>
                  <a:schemeClr val="bg1"/>
                </a:solidFill>
              </a:rPr>
              <a:t>What is Assistive Technology?</a:t>
            </a:r>
            <a:endParaRPr lang="en-GB" sz="4200">
              <a:solidFill>
                <a:schemeClr val="bg1"/>
              </a:solidFill>
              <a:ea typeface="Calibri Light"/>
              <a:cs typeface="Calibri Light"/>
            </a:endParaRPr>
          </a:p>
        </p:txBody>
      </p:sp>
      <p:sp>
        <p:nvSpPr>
          <p:cNvPr id="23" name="Content Placeholder 2">
            <a:extLst>
              <a:ext uri="{FF2B5EF4-FFF2-40B4-BE49-F238E27FC236}">
                <a16:creationId xmlns:a16="http://schemas.microsoft.com/office/drawing/2014/main" id="{54B7A88A-405E-E562-8699-18E4269B14D2}"/>
              </a:ext>
            </a:extLst>
          </p:cNvPr>
          <p:cNvSpPr>
            <a:spLocks noGrp="1"/>
          </p:cNvSpPr>
          <p:nvPr>
            <p:ph idx="1"/>
          </p:nvPr>
        </p:nvSpPr>
        <p:spPr>
          <a:xfrm>
            <a:off x="761238" y="3442089"/>
            <a:ext cx="4126161" cy="2573579"/>
          </a:xfrm>
        </p:spPr>
        <p:txBody>
          <a:bodyPr anchor="t">
            <a:normAutofit/>
          </a:bodyPr>
          <a:lstStyle/>
          <a:p>
            <a:pPr marL="342900" indent="-342900"/>
            <a:r>
              <a:rPr lang="en-GB" sz="1600">
                <a:solidFill>
                  <a:schemeClr val="bg1"/>
                </a:solidFill>
              </a:rPr>
              <a:t>Speech recognition / Text-to-speech (and computer voices) </a:t>
            </a:r>
          </a:p>
          <a:p>
            <a:pPr marL="342900" indent="-342900"/>
            <a:r>
              <a:rPr lang="en-GB" sz="1600">
                <a:solidFill>
                  <a:schemeClr val="bg1"/>
                </a:solidFill>
              </a:rPr>
              <a:t>Spell checkers and grammar checkers</a:t>
            </a:r>
            <a:endParaRPr lang="en-GB" sz="1600">
              <a:solidFill>
                <a:schemeClr val="bg1"/>
              </a:solidFill>
              <a:ea typeface="Calibri"/>
              <a:cs typeface="Calibri"/>
            </a:endParaRPr>
          </a:p>
          <a:p>
            <a:pPr marL="342900" indent="-342900"/>
            <a:r>
              <a:rPr lang="en-GB" sz="1600">
                <a:solidFill>
                  <a:schemeClr val="bg1"/>
                </a:solidFill>
              </a:rPr>
              <a:t>Word prediction / scaffolding software</a:t>
            </a:r>
            <a:endParaRPr lang="en-GB" sz="1600">
              <a:solidFill>
                <a:schemeClr val="bg1"/>
              </a:solidFill>
              <a:ea typeface="Calibri"/>
              <a:cs typeface="Calibri"/>
            </a:endParaRPr>
          </a:p>
          <a:p>
            <a:pPr marL="342900" indent="-342900"/>
            <a:r>
              <a:rPr lang="en-GB" sz="1600">
                <a:solidFill>
                  <a:schemeClr val="bg1"/>
                </a:solidFill>
              </a:rPr>
              <a:t>Graphic facilitation (organisers and mind mapping)</a:t>
            </a:r>
            <a:endParaRPr lang="en-GB" sz="1600">
              <a:solidFill>
                <a:schemeClr val="bg1"/>
              </a:solidFill>
              <a:ea typeface="Calibri"/>
              <a:cs typeface="Calibri"/>
            </a:endParaRPr>
          </a:p>
          <a:p>
            <a:pPr marL="342900" indent="-342900"/>
            <a:endParaRPr lang="en-GB" sz="1600">
              <a:solidFill>
                <a:schemeClr val="bg1"/>
              </a:solidFill>
              <a:ea typeface="Calibri"/>
              <a:cs typeface="Calibri"/>
            </a:endParaRPr>
          </a:p>
          <a:p>
            <a:pPr marL="342900" indent="-342900"/>
            <a:r>
              <a:rPr lang="en-GB" sz="1600">
                <a:solidFill>
                  <a:schemeClr val="bg1"/>
                </a:solidFill>
                <a:ea typeface="Calibri"/>
                <a:cs typeface="Calibri"/>
              </a:rPr>
              <a:t>Touch typing (an oldy, but a goody).</a:t>
            </a:r>
          </a:p>
          <a:p>
            <a:pPr lvl="1"/>
            <a:endParaRPr lang="en-GB" sz="1600">
              <a:solidFill>
                <a:schemeClr val="bg1"/>
              </a:solidFill>
              <a:ea typeface="Calibri"/>
              <a:cs typeface="Calibri"/>
            </a:endParaRPr>
          </a:p>
          <a:p>
            <a:pPr lvl="1"/>
            <a:endParaRPr lang="en-GB" sz="1600">
              <a:solidFill>
                <a:schemeClr val="bg1"/>
              </a:solidFill>
              <a:ea typeface="Calibri"/>
              <a:cs typeface="Calibri"/>
            </a:endParaRPr>
          </a:p>
        </p:txBody>
      </p:sp>
    </p:spTree>
    <p:extLst>
      <p:ext uri="{BB962C8B-B14F-4D97-AF65-F5344CB8AC3E}">
        <p14:creationId xmlns:p14="http://schemas.microsoft.com/office/powerpoint/2010/main" val="8543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5" end="5"/>
                                            </p:txEl>
                                          </p:spTgt>
                                        </p:tgtEl>
                                        <p:attrNameLst>
                                          <p:attrName>style.visibility</p:attrName>
                                        </p:attrNameLst>
                                      </p:cBhvr>
                                      <p:to>
                                        <p:strVal val="visible"/>
                                      </p:to>
                                    </p:set>
                                    <p:anim calcmode="lin" valueType="num">
                                      <p:cBhvr additive="base">
                                        <p:cTn id="31"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29EDBC-2531-4565-F7C0-EEE67D139A25}"/>
              </a:ext>
            </a:extLst>
          </p:cNvPr>
          <p:cNvSpPr txBox="1"/>
          <p:nvPr/>
        </p:nvSpPr>
        <p:spPr>
          <a:xfrm>
            <a:off x="571500" y="1141712"/>
            <a:ext cx="5886450" cy="117169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500">
                <a:latin typeface="+mj-lt"/>
                <a:ea typeface="+mj-ea"/>
                <a:cs typeface="+mj-cs"/>
              </a:rPr>
              <a:t>Benefits of Assistive Technology</a:t>
            </a:r>
          </a:p>
          <a:p>
            <a:pPr defTabSz="914400">
              <a:lnSpc>
                <a:spcPct val="90000"/>
              </a:lnSpc>
              <a:spcBef>
                <a:spcPct val="0"/>
              </a:spcBef>
              <a:spcAft>
                <a:spcPts val="600"/>
              </a:spcAft>
            </a:pPr>
            <a:r>
              <a:rPr lang="en-US" sz="3500">
                <a:latin typeface="+mj-lt"/>
                <a:ea typeface="+mj-ea"/>
                <a:cs typeface="+mj-cs"/>
              </a:rPr>
              <a:t> for Writers</a:t>
            </a:r>
          </a:p>
        </p:txBody>
      </p:sp>
      <p:cxnSp>
        <p:nvCxnSpPr>
          <p:cNvPr id="145" name="Straight Connector 138">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DE84296-DD6E-FCB4-9DBF-BFC981A0F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30" y="2583969"/>
            <a:ext cx="1985458" cy="1558585"/>
          </a:xfrm>
          <a:prstGeom prst="rect">
            <a:avLst/>
          </a:prstGeom>
        </p:spPr>
      </p:pic>
      <p:pic>
        <p:nvPicPr>
          <p:cNvPr id="4" name="Picture 3">
            <a:extLst>
              <a:ext uri="{FF2B5EF4-FFF2-40B4-BE49-F238E27FC236}">
                <a16:creationId xmlns:a16="http://schemas.microsoft.com/office/drawing/2014/main" id="{16D8F9BC-116F-4236-CB29-3927A88BD9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4153" y="2483843"/>
            <a:ext cx="6177075" cy="3506120"/>
          </a:xfrm>
          <a:prstGeom prst="rect">
            <a:avLst/>
          </a:prstGeom>
        </p:spPr>
      </p:pic>
      <p:cxnSp>
        <p:nvCxnSpPr>
          <p:cNvPr id="146" name="Straight Connector 140">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5231580"/>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77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2CE36-10AC-A806-538B-B8298D7858DD}"/>
              </a:ext>
            </a:extLst>
          </p:cNvPr>
          <p:cNvSpPr>
            <a:spLocks noGrp="1"/>
          </p:cNvSpPr>
          <p:nvPr>
            <p:ph type="title"/>
          </p:nvPr>
        </p:nvSpPr>
        <p:spPr>
          <a:xfrm>
            <a:off x="429369" y="238539"/>
            <a:ext cx="8263890" cy="1434415"/>
          </a:xfrm>
        </p:spPr>
        <p:txBody>
          <a:bodyPr anchor="b">
            <a:normAutofit/>
          </a:bodyPr>
          <a:lstStyle/>
          <a:p>
            <a:r>
              <a:rPr lang="en-GB" sz="4700"/>
              <a:t>Bundled Speech Recognition</a:t>
            </a:r>
          </a:p>
        </p:txBody>
      </p:sp>
      <p:sp>
        <p:nvSpPr>
          <p:cNvPr id="103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C75421-64AC-46B0-2E8F-4DD4B7F0FE66}"/>
              </a:ext>
            </a:extLst>
          </p:cNvPr>
          <p:cNvSpPr>
            <a:spLocks noGrp="1"/>
          </p:cNvSpPr>
          <p:nvPr>
            <p:ph idx="1"/>
          </p:nvPr>
        </p:nvSpPr>
        <p:spPr>
          <a:xfrm>
            <a:off x="429369" y="2071316"/>
            <a:ext cx="5035164" cy="4119172"/>
          </a:xfrm>
        </p:spPr>
        <p:txBody>
          <a:bodyPr vert="horz" lIns="91440" tIns="45720" rIns="91440" bIns="45720" rtlCol="0" anchor="t">
            <a:normAutofit/>
          </a:bodyPr>
          <a:lstStyle/>
          <a:p>
            <a:endParaRPr lang="en-GB" sz="1900">
              <a:ea typeface="Calibri"/>
              <a:cs typeface="Calibri"/>
            </a:endParaRPr>
          </a:p>
          <a:p>
            <a:r>
              <a:rPr lang="en-GB" sz="1900"/>
              <a:t>Bundled speech recognition software</a:t>
            </a:r>
            <a:endParaRPr lang="en-GB" sz="1900">
              <a:ea typeface="Calibri"/>
              <a:cs typeface="Calibri"/>
            </a:endParaRPr>
          </a:p>
          <a:p>
            <a:pPr lvl="1"/>
            <a:r>
              <a:rPr lang="en-GB" sz="1900"/>
              <a:t>Increasingly accurate, needing less training and specialist knowledge to use.</a:t>
            </a:r>
            <a:endParaRPr lang="en-GB" sz="1900">
              <a:ea typeface="Calibri"/>
              <a:cs typeface="Calibri"/>
            </a:endParaRPr>
          </a:p>
          <a:p>
            <a:pPr lvl="1"/>
            <a:r>
              <a:rPr lang="en-GB" sz="1900"/>
              <a:t>Generally, requires a good internet connection to work effectively.</a:t>
            </a:r>
            <a:endParaRPr lang="en-GB" sz="1900">
              <a:ea typeface="Calibri"/>
              <a:cs typeface="Calibri"/>
            </a:endParaRPr>
          </a:p>
          <a:p>
            <a:pPr lvl="1"/>
            <a:r>
              <a:rPr lang="en-GB" sz="1900"/>
              <a:t>To work in a classroom environment with external noises it’s worth investing in a good quality microphone with an omni-directional microphone and/or noise cancelling.</a:t>
            </a:r>
            <a:endParaRPr lang="en-GB" sz="1900">
              <a:ea typeface="Calibri"/>
              <a:cs typeface="Calibri"/>
            </a:endParaRPr>
          </a:p>
          <a:p>
            <a:r>
              <a:rPr lang="en-GB" sz="1900"/>
              <a:t>I’d usually suggest using bundled tools before investing in expensive speech-recognition software.</a:t>
            </a:r>
            <a:endParaRPr lang="en-GB" sz="1900">
              <a:ea typeface="Calibri"/>
              <a:cs typeface="Calibri"/>
            </a:endParaRPr>
          </a:p>
          <a:p>
            <a:endParaRPr lang="en-GB" sz="1900">
              <a:ea typeface="Calibri"/>
              <a:cs typeface="Calibri"/>
            </a:endParaRPr>
          </a:p>
          <a:p>
            <a:pPr lvl="1"/>
            <a:endParaRPr lang="en-GB" sz="1900">
              <a:ea typeface="Calibri"/>
              <a:cs typeface="Calibri"/>
            </a:endParaRPr>
          </a:p>
        </p:txBody>
      </p:sp>
      <p:pic>
        <p:nvPicPr>
          <p:cNvPr id="1028" name="Picture 4">
            <a:extLst>
              <a:ext uri="{FF2B5EF4-FFF2-40B4-BE49-F238E27FC236}">
                <a16:creationId xmlns:a16="http://schemas.microsoft.com/office/drawing/2014/main" id="{32AEFE81-7F33-40A5-E784-5923DA0A157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
          <a:stretch/>
        </p:blipFill>
        <p:spPr bwMode="auto">
          <a:xfrm>
            <a:off x="6199581" y="2500908"/>
            <a:ext cx="2225715" cy="311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9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1BE090C39F147A791A9BD3E22C541" ma:contentTypeVersion="16" ma:contentTypeDescription="Create a new document." ma:contentTypeScope="" ma:versionID="dc51b72a9304ea4c6a003bed51d6c202">
  <xsd:schema xmlns:xsd="http://www.w3.org/2001/XMLSchema" xmlns:xs="http://www.w3.org/2001/XMLSchema" xmlns:p="http://schemas.microsoft.com/office/2006/metadata/properties" xmlns:ns2="deec781b-51b2-41f5-8977-d833afa0cdb5" xmlns:ns3="30d79745-92fc-4b4e-a213-f975f2a6d945" targetNamespace="http://schemas.microsoft.com/office/2006/metadata/properties" ma:root="true" ma:fieldsID="373f458d39ac7af3d8ae83453822491d" ns2:_="" ns3:_="">
    <xsd:import namespace="deec781b-51b2-41f5-8977-d833afa0cdb5"/>
    <xsd:import namespace="30d79745-92fc-4b4e-a213-f975f2a6d9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c781b-51b2-41f5-8977-d833afa0c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d79745-92fc-4b4e-a213-f975f2a6d9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d31fb1-c048-4a67-82ed-8c2f462f9c99}" ma:internalName="TaxCatchAll" ma:showField="CatchAllData" ma:web="30d79745-92fc-4b4e-a213-f975f2a6d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d79745-92fc-4b4e-a213-f975f2a6d945" xsi:nil="true"/>
    <lcf76f155ced4ddcb4097134ff3c332f xmlns="deec781b-51b2-41f5-8977-d833afa0cd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16C8D1-FA73-495C-B5A8-0BF69CA4CE92}">
  <ds:schemaRefs>
    <ds:schemaRef ds:uri="http://schemas.microsoft.com/sharepoint/v3/contenttype/forms"/>
  </ds:schemaRefs>
</ds:datastoreItem>
</file>

<file path=customXml/itemProps2.xml><?xml version="1.0" encoding="utf-8"?>
<ds:datastoreItem xmlns:ds="http://schemas.openxmlformats.org/officeDocument/2006/customXml" ds:itemID="{7B4495AD-9CFD-4A4F-AA86-37834516854A}">
  <ds:schemaRefs>
    <ds:schemaRef ds:uri="30d79745-92fc-4b4e-a213-f975f2a6d945"/>
    <ds:schemaRef ds:uri="deec781b-51b2-41f5-8977-d833afa0cd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4A3105-5B6F-4DD6-9F2F-B221D4D7353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deec781b-51b2-41f5-8977-d833afa0cdb5"/>
    <ds:schemaRef ds:uri="30d79745-92fc-4b4e-a213-f975f2a6d945"/>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58</TotalTime>
  <Words>1743</Words>
  <Application>Microsoft Office PowerPoint</Application>
  <PresentationFormat>On-screen Show (4:3)</PresentationFormat>
  <Paragraphs>156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Open Sans</vt:lpstr>
      <vt:lpstr>Times New Roman</vt:lpstr>
      <vt:lpstr>Office Theme</vt:lpstr>
      <vt:lpstr>Assistive Technology to support struggling writers in KS2/3</vt:lpstr>
      <vt:lpstr> </vt:lpstr>
      <vt:lpstr>Skills for writing list</vt:lpstr>
      <vt:lpstr>PowerPoint Presentation</vt:lpstr>
      <vt:lpstr>PowerPoint Presentation</vt:lpstr>
      <vt:lpstr>Instructional Theory</vt:lpstr>
      <vt:lpstr>What is Assistive Technology?</vt:lpstr>
      <vt:lpstr>PowerPoint Presentation</vt:lpstr>
      <vt:lpstr>Bundled Speech Recognition</vt:lpstr>
      <vt:lpstr>Specialist Speech Recognition</vt:lpstr>
      <vt:lpstr>TTS Text-to-Speech</vt:lpstr>
      <vt:lpstr>Other tools for TTS</vt:lpstr>
      <vt:lpstr>Specialist Word Prediction Software</vt:lpstr>
      <vt:lpstr>Mind Mapping</vt:lpstr>
      <vt:lpstr>Resources and Publications</vt:lpstr>
    </vt:vector>
  </TitlesOfParts>
  <Company>Kinship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Pupils with Literacy Levels of 6 – 8 years</dc:title>
  <dc:creator>Jack</dc:creator>
  <cp:lastModifiedBy>Ben Annett</cp:lastModifiedBy>
  <cp:revision>9</cp:revision>
  <cp:lastPrinted>2023-10-04T14:10:54Z</cp:lastPrinted>
  <dcterms:created xsi:type="dcterms:W3CDTF">2012-08-30T10:18:53Z</dcterms:created>
  <dcterms:modified xsi:type="dcterms:W3CDTF">2023-10-09T13:03:34Z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0x0101005D01BE090C39F147A791A9BD3E22C541</vt:lpwstr>
  </property>
  <property fmtid="{D5CDD505-2E9C-101B-9397-08002B2CF9AE}" pid="3" name="MediaServiceImageTags">
    <vt:lpwstr/>
  </property>
</Properties>
</file>