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7" r:id="rId3"/>
    <p:sldId id="1561" r:id="rId4"/>
    <p:sldId id="256" r:id="rId5"/>
    <p:sldId id="1562" r:id="rId6"/>
    <p:sldId id="15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87E8FB-3BA3-4D9A-AA78-DBB1D7C7F2EE}" v="93" dt="2024-01-24T16:16:07.6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6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832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1852" y="-10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Richman" userId="9e053e8f-33f9-4d0d-bcbd-cc209c2b36e9" providerId="ADAL" clId="{9A9A0CA3-5692-4BF7-9236-E52F14DB8A96}"/>
    <pc:docChg chg="modSld">
      <pc:chgData name="Lisa Richman" userId="9e053e8f-33f9-4d0d-bcbd-cc209c2b36e9" providerId="ADAL" clId="{9A9A0CA3-5692-4BF7-9236-E52F14DB8A96}" dt="2024-01-24T16:33:25.729" v="22" actId="20577"/>
      <pc:docMkLst>
        <pc:docMk/>
      </pc:docMkLst>
      <pc:sldChg chg="modSp mod">
        <pc:chgData name="Lisa Richman" userId="9e053e8f-33f9-4d0d-bcbd-cc209c2b36e9" providerId="ADAL" clId="{9A9A0CA3-5692-4BF7-9236-E52F14DB8A96}" dt="2024-01-24T16:33:25.729" v="22" actId="20577"/>
        <pc:sldMkLst>
          <pc:docMk/>
          <pc:sldMk cId="587919364" sldId="257"/>
        </pc:sldMkLst>
        <pc:spChg chg="mod">
          <ac:chgData name="Lisa Richman" userId="9e053e8f-33f9-4d0d-bcbd-cc209c2b36e9" providerId="ADAL" clId="{9A9A0CA3-5692-4BF7-9236-E52F14DB8A96}" dt="2024-01-24T16:33:25.729" v="22" actId="20577"/>
          <ac:spMkLst>
            <pc:docMk/>
            <pc:sldMk cId="587919364" sldId="257"/>
            <ac:spMk id="3" creationId="{B90B3508-77CA-6DFE-420A-860C163B736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C40D47-50E8-49C0-B29C-824E364E58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34DE0A-1888-47EB-BC2A-722EF19F85A8}">
      <dgm:prSet/>
      <dgm:spPr/>
      <dgm:t>
        <a:bodyPr/>
        <a:lstStyle/>
        <a:p>
          <a:r>
            <a:rPr lang="en-US" b="1" dirty="0"/>
            <a:t>Protective factors for young people with SLCN</a:t>
          </a:r>
          <a:r>
            <a:rPr lang="en-US" dirty="0"/>
            <a:t> </a:t>
          </a:r>
          <a:r>
            <a:rPr lang="en-US" b="1" dirty="0"/>
            <a:t>and mental health issues</a:t>
          </a:r>
        </a:p>
      </dgm:t>
    </dgm:pt>
    <dgm:pt modelId="{F5A0A6C4-6282-4630-B466-1E8AA18AD7C1}" type="parTrans" cxnId="{402B82E7-2F60-44B2-B4BD-911B9E277090}">
      <dgm:prSet/>
      <dgm:spPr/>
      <dgm:t>
        <a:bodyPr/>
        <a:lstStyle/>
        <a:p>
          <a:endParaRPr lang="en-US"/>
        </a:p>
      </dgm:t>
    </dgm:pt>
    <dgm:pt modelId="{EBEAF2B6-B303-420F-93DA-FC4D9B49ED43}" type="sibTrans" cxnId="{402B82E7-2F60-44B2-B4BD-911B9E277090}">
      <dgm:prSet/>
      <dgm:spPr/>
      <dgm:t>
        <a:bodyPr/>
        <a:lstStyle/>
        <a:p>
          <a:endParaRPr lang="en-US"/>
        </a:p>
      </dgm:t>
    </dgm:pt>
    <dgm:pt modelId="{E64E02BF-C35F-4B0A-A5EB-A5E189A5246F}">
      <dgm:prSet/>
      <dgm:spPr/>
      <dgm:t>
        <a:bodyPr/>
        <a:lstStyle/>
        <a:p>
          <a:r>
            <a:rPr lang="en-US" dirty="0"/>
            <a:t>A study of 9-12 year olds with SLCN found that encouraging children to have hope (being resilient-keep going when it gets tough) and agency (the ability to make choices and decisions to influence events) develops positive relationships and well-being.</a:t>
          </a:r>
        </a:p>
      </dgm:t>
    </dgm:pt>
    <dgm:pt modelId="{23B562F7-70EC-491E-B4DA-3851C440AE88}" type="parTrans" cxnId="{EFA08C49-81ED-4439-836D-00D65EAFF626}">
      <dgm:prSet/>
      <dgm:spPr/>
      <dgm:t>
        <a:bodyPr/>
        <a:lstStyle/>
        <a:p>
          <a:endParaRPr lang="en-US"/>
        </a:p>
      </dgm:t>
    </dgm:pt>
    <dgm:pt modelId="{EDA6F2C9-0690-4C11-AD3B-F134BC7794B5}" type="sibTrans" cxnId="{EFA08C49-81ED-4439-836D-00D65EAFF626}">
      <dgm:prSet/>
      <dgm:spPr/>
      <dgm:t>
        <a:bodyPr/>
        <a:lstStyle/>
        <a:p>
          <a:endParaRPr lang="en-US"/>
        </a:p>
      </dgm:t>
    </dgm:pt>
    <dgm:pt modelId="{76C2D4B3-848B-484C-BAED-D68797CB1A78}" type="pres">
      <dgm:prSet presAssocID="{2EC40D47-50E8-49C0-B29C-824E364E5878}" presName="linear" presStyleCnt="0">
        <dgm:presLayoutVars>
          <dgm:animLvl val="lvl"/>
          <dgm:resizeHandles val="exact"/>
        </dgm:presLayoutVars>
      </dgm:prSet>
      <dgm:spPr/>
    </dgm:pt>
    <dgm:pt modelId="{ECC45380-F82D-448B-971A-9D03144FF8E5}" type="pres">
      <dgm:prSet presAssocID="{ED34DE0A-1888-47EB-BC2A-722EF19F85A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C18D0D9-2686-4614-AA9E-6A7E0C9DF0AD}" type="pres">
      <dgm:prSet presAssocID="{ED34DE0A-1888-47EB-BC2A-722EF19F85A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FEC7E3C-DCF5-4437-A419-F7D96B8B59DA}" type="presOf" srcId="{ED34DE0A-1888-47EB-BC2A-722EF19F85A8}" destId="{ECC45380-F82D-448B-971A-9D03144FF8E5}" srcOrd="0" destOrd="0" presId="urn:microsoft.com/office/officeart/2005/8/layout/vList2"/>
    <dgm:cxn modelId="{C6535646-D6FB-4D67-A8B2-9008E394ADD3}" type="presOf" srcId="{2EC40D47-50E8-49C0-B29C-824E364E5878}" destId="{76C2D4B3-848B-484C-BAED-D68797CB1A78}" srcOrd="0" destOrd="0" presId="urn:microsoft.com/office/officeart/2005/8/layout/vList2"/>
    <dgm:cxn modelId="{EFA08C49-81ED-4439-836D-00D65EAFF626}" srcId="{ED34DE0A-1888-47EB-BC2A-722EF19F85A8}" destId="{E64E02BF-C35F-4B0A-A5EB-A5E189A5246F}" srcOrd="0" destOrd="0" parTransId="{23B562F7-70EC-491E-B4DA-3851C440AE88}" sibTransId="{EDA6F2C9-0690-4C11-AD3B-F134BC7794B5}"/>
    <dgm:cxn modelId="{DA68E698-B7F6-4A27-96C2-3126F35358B2}" type="presOf" srcId="{E64E02BF-C35F-4B0A-A5EB-A5E189A5246F}" destId="{AC18D0D9-2686-4614-AA9E-6A7E0C9DF0AD}" srcOrd="0" destOrd="0" presId="urn:microsoft.com/office/officeart/2005/8/layout/vList2"/>
    <dgm:cxn modelId="{402B82E7-2F60-44B2-B4BD-911B9E277090}" srcId="{2EC40D47-50E8-49C0-B29C-824E364E5878}" destId="{ED34DE0A-1888-47EB-BC2A-722EF19F85A8}" srcOrd="0" destOrd="0" parTransId="{F5A0A6C4-6282-4630-B466-1E8AA18AD7C1}" sibTransId="{EBEAF2B6-B303-420F-93DA-FC4D9B49ED43}"/>
    <dgm:cxn modelId="{24F9A714-529E-4459-A9B7-C94EDA27E663}" type="presParOf" srcId="{76C2D4B3-848B-484C-BAED-D68797CB1A78}" destId="{ECC45380-F82D-448B-971A-9D03144FF8E5}" srcOrd="0" destOrd="0" presId="urn:microsoft.com/office/officeart/2005/8/layout/vList2"/>
    <dgm:cxn modelId="{BEE5E4E0-F2A9-42B4-87C3-981CA5504E6D}" type="presParOf" srcId="{76C2D4B3-848B-484C-BAED-D68797CB1A78}" destId="{AC18D0D9-2686-4614-AA9E-6A7E0C9DF0A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45380-F82D-448B-971A-9D03144FF8E5}">
      <dsp:nvSpPr>
        <dsp:cNvPr id="0" name=""/>
        <dsp:cNvSpPr/>
      </dsp:nvSpPr>
      <dsp:spPr>
        <a:xfrm>
          <a:off x="0" y="33572"/>
          <a:ext cx="9850359" cy="1233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Protective factors for young people with SLCN</a:t>
          </a:r>
          <a:r>
            <a:rPr lang="en-US" sz="3100" kern="1200" dirty="0"/>
            <a:t> </a:t>
          </a:r>
          <a:r>
            <a:rPr lang="en-US" sz="3100" b="1" kern="1200" dirty="0"/>
            <a:t>and mental health issues</a:t>
          </a:r>
        </a:p>
      </dsp:txBody>
      <dsp:txXfrm>
        <a:off x="60199" y="93771"/>
        <a:ext cx="9729961" cy="1112781"/>
      </dsp:txXfrm>
    </dsp:sp>
    <dsp:sp modelId="{AC18D0D9-2686-4614-AA9E-6A7E0C9DF0AD}">
      <dsp:nvSpPr>
        <dsp:cNvPr id="0" name=""/>
        <dsp:cNvSpPr/>
      </dsp:nvSpPr>
      <dsp:spPr>
        <a:xfrm>
          <a:off x="0" y="1266752"/>
          <a:ext cx="9850359" cy="1443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749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A study of 9-12 year olds with SLCN found that encouraging children to have hope (being resilient-keep going when it gets tough) and agency (the ability to make choices and decisions to influence events) develops positive relationships and well-being.</a:t>
          </a:r>
        </a:p>
      </dsp:txBody>
      <dsp:txXfrm>
        <a:off x="0" y="1266752"/>
        <a:ext cx="9850359" cy="1443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75A9D-3EC0-4B97-80D6-C23DEB273F03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E5C9B-2039-4F6F-81E2-511BB3EFE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446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E5C9B-2039-4F6F-81E2-511BB3EFEFB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948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Pupils with SCLN might struggle to make friends because they take longer to process what has been said and are less good at expressing themselves and keeping up in conversations.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dirty="0"/>
              <a:t>We also see difficulties in areas like behaviour and reasoning.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altLang="en-US" sz="1200" b="0" i="0" dirty="0"/>
              <a:t>Children with poor vocabulary skills are twice as likely to be unemployed when they reach adulthood.</a:t>
            </a:r>
            <a:r>
              <a:rPr lang="en-GB" altLang="en-US" sz="1200" b="0" i="0" dirty="0">
                <a:cs typeface="Calibri"/>
              </a:rPr>
              <a:t> </a:t>
            </a:r>
            <a:r>
              <a:rPr lang="en-GB" altLang="en-US" sz="1200" i="1" dirty="0"/>
              <a:t>Law, J. et al (2009)</a:t>
            </a:r>
          </a:p>
          <a:p>
            <a:pPr marL="171450" indent="-171450">
              <a:buFontTx/>
              <a:buChar char="-"/>
              <a:defRPr/>
            </a:pPr>
            <a:endParaRPr lang="en-GB" i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FA778-E5DD-4289-964A-DD4DAB0D721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127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works: Zones of regulation, comic strip conversations can support with this.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E5C9B-2039-4F6F-81E2-511BB3EFEFB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935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Adults can model being hopeful and resilient.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E5C9B-2039-4F6F-81E2-511BB3EFEFB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570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4979D-F86C-F244-9058-72DA8E3AB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D637E8-7682-5BDD-BAE6-8BB3ECD49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05E15-9FDC-C552-98DC-02E53EC9A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4AE-AAF5-437E-974D-FFD131880D45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5E790-7058-46BC-341D-A6BB6B4A3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C48E0-9033-FA6B-40ED-261FEBC9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3504-0851-4501-BA8A-E80D7E539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17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07C30-FA41-C773-3996-E932CF2E4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18A86-1B12-A5DF-6BCB-D20F1F5EE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0477F-C66E-5F3D-7C6D-1AB0D757D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4AE-AAF5-437E-974D-FFD131880D45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0D679-5DFC-8737-7661-E2EB8F6FD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3BDBE-E586-EF04-27E9-A2A22237A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3504-0851-4501-BA8A-E80D7E539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58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964DC7-9DF4-39E2-A31C-37583C5E92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568D47-DB87-45A6-9EE2-96ED1D65B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BB4CA-2077-87B3-FE42-9C1CEE984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4AE-AAF5-437E-974D-FFD131880D45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95E7A-07AA-75E2-0E79-556203D3D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D3300-AD8F-5117-6F8B-B83D40DD0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3504-0851-4501-BA8A-E80D7E539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159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5826D-A1AF-1B7A-1910-A1DB8BDBC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14A1A-D01B-C05C-6BF4-7E1F04A9F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CF620-725E-E655-210E-AC058ABA5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4AE-AAF5-437E-974D-FFD131880D45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E1D6B-D4A9-4581-CB13-8230433EC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487B9-B242-84E0-F2A3-C8CA1F0F3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3504-0851-4501-BA8A-E80D7E539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080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1E19E-BA99-96FF-A2FE-F3C332305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F6BD7-28E5-067B-6510-31BCA4FBA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7B427-587B-C803-E672-45FCF9BA4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4AE-AAF5-437E-974D-FFD131880D45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D670E-02E1-FCE7-03B3-C7D9AA3A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2234B-185B-5568-320A-04C7B0883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3504-0851-4501-BA8A-E80D7E539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67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A054E-EEF7-5848-6D14-E27AC6DB1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F2F40-6C4E-721E-69C9-49A3F2F21F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5AC8E-F487-30E7-2FFC-676E8E2B4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6D7EC-1CEC-C3AF-F6D3-68E09FBC1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4AE-AAF5-437E-974D-FFD131880D45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CBCF2-1199-AAE3-710F-5B4FEB222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B1125-3D2B-B3EE-EE5B-56DD2B974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3504-0851-4501-BA8A-E80D7E539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62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4BF81-7995-BBF6-B226-FC352DD1F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51936-F211-D403-FB1B-ACFE40448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BAE40-327D-D33A-9F3B-92A67144F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162390-852D-C19C-B1E0-E98F5D46BF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471199-93CF-04D2-A035-8BE12FE3D0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68CB8C-F2FF-A232-46CA-60B95C16A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4AE-AAF5-437E-974D-FFD131880D45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627B52-1351-20C9-06AC-750C0EADA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54D0F-3BD2-706D-2DB8-0D96FF6C5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3504-0851-4501-BA8A-E80D7E539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82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172DA-03CB-4E97-BDF3-29F20876B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1DA8CB-09DE-2854-15D9-6E4A68E30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4AE-AAF5-437E-974D-FFD131880D45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74AE4D-C592-F654-1200-771F9F45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47F91-1078-A7C1-56D5-C459AD565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3504-0851-4501-BA8A-E80D7E539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80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4FEF8C-922E-1496-498C-0E5AD0E51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4AE-AAF5-437E-974D-FFD131880D45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1E03A6-1627-783B-1991-D242C5751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D1D1B7-0218-224B-1394-8F7728F9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3504-0851-4501-BA8A-E80D7E539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47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2CC12-D5F7-FA27-993D-DB896C0F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7E092-91A0-6515-2ACC-5A59E2851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45EAEC-BB3D-B660-5821-5FF68C54D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53AA8-C964-B1C2-70BD-03D0CC931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4AE-AAF5-437E-974D-FFD131880D45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52C05-D7B2-B6B8-9D0E-1B897434B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83E59-6B08-2AC4-5808-0A4A01C4E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3504-0851-4501-BA8A-E80D7E539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8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A894D-AEF1-C18B-48DE-FC6B9C671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7644D5-507F-26C9-AEEE-27550B3F58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4C104C-DF1B-93AB-9CF6-D7B12C3C3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FC0A2-4BD2-4ACF-C39B-8ED907C0E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4AE-AAF5-437E-974D-FFD131880D45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DE06E-5114-0789-7BE3-5828123C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B1901-B065-BEE6-EE5E-C4090E0A0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3504-0851-4501-BA8A-E80D7E539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26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6B22C3-B001-E336-0E50-73C4C4B54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906B9-053E-AEF4-5FBE-B73050EF0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CD352-7AE8-4EF3-F293-4DC461D1E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254AE-AAF5-437E-974D-FFD131880D45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61EFD-F515-1F41-5850-CB9AD9373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9A3B8-D861-C72B-E04A-8BEBA906A7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03504-0851-4501-BA8A-E80D7E539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49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s://pixabay.com/en/directory-signposts-hope-466935/" TargetMode="External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cbbc/curations/cbbc-mental-health-awaresness" TargetMode="External"/><Relationship Id="rId2" Type="http://schemas.openxmlformats.org/officeDocument/2006/relationships/hyperlink" Target="https://www.childrensmentalhealthweek.org.uk/abou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teracytrust.org.uk/resources/childrens-mental-health-wee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8D436F-9ACD-4C92-AFC8-C934C527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0538E0-A884-4E60-A6AB-77D830E2F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17210-96EC-9147-D90D-0170D8C5D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220" y="3050434"/>
            <a:ext cx="4423586" cy="1644856"/>
          </a:xfrm>
          <a:ln w="25400" cap="sq">
            <a:solidFill>
              <a:srgbClr val="FFFFFF"/>
            </a:solidFill>
            <a:miter lim="800000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Children’s Mental Health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Week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5-11 February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0D7DD0-1C67-4D4C-9E06-678233DB8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8274E-4509-94EB-521E-7559F701E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4536" y="640080"/>
            <a:ext cx="5053066" cy="254660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dirty="0"/>
              <a:t>What is the impact of Speech Language and Communication Needs (SLCN) on children’s mental health and well-being?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D9A46A6-ED9C-B28D-509D-F64F4181CC08}"/>
              </a:ext>
            </a:extLst>
          </p:cNvPr>
          <p:cNvSpPr txBox="1">
            <a:spLocks/>
          </p:cNvSpPr>
          <p:nvPr/>
        </p:nvSpPr>
        <p:spPr>
          <a:xfrm>
            <a:off x="6570204" y="3671315"/>
            <a:ext cx="5057398" cy="2546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R="0" lvl="0" algn="l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Advisory Teachers for Language, Literacy &amp; Communication</a:t>
            </a:r>
          </a:p>
          <a:p>
            <a:pPr marR="0" lvl="0" algn="l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Tower Hamlets’ Support for Learning Service</a:t>
            </a:r>
          </a:p>
        </p:txBody>
      </p:sp>
    </p:spTree>
    <p:extLst>
      <p:ext uri="{BB962C8B-B14F-4D97-AF65-F5344CB8AC3E}">
        <p14:creationId xmlns:p14="http://schemas.microsoft.com/office/powerpoint/2010/main" val="224589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52BC61-E0C1-1E18-8B87-47BFF195FF9B}"/>
              </a:ext>
            </a:extLst>
          </p:cNvPr>
          <p:cNvSpPr txBox="1"/>
          <p:nvPr/>
        </p:nvSpPr>
        <p:spPr>
          <a:xfrm>
            <a:off x="518605" y="308754"/>
            <a:ext cx="11151742" cy="1348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Poor communication is a mental health risk factor.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B3508-77CA-6DFE-420A-860C163B736C}"/>
              </a:ext>
            </a:extLst>
          </p:cNvPr>
          <p:cNvSpPr>
            <a:spLocks/>
          </p:cNvSpPr>
          <p:nvPr/>
        </p:nvSpPr>
        <p:spPr>
          <a:xfrm>
            <a:off x="838200" y="2586789"/>
            <a:ext cx="10515600" cy="3590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 dirty="0"/>
              <a:t>Risks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Children with mental health problems are more likely to have co-occurring communication difficulties. It has been found that 81% of children with emotional and </a:t>
            </a:r>
            <a:r>
              <a:rPr lang="en-US" sz="4000" dirty="0" err="1"/>
              <a:t>behaviour</a:t>
            </a:r>
            <a:r>
              <a:rPr lang="en-US" sz="4000" dirty="0"/>
              <a:t> difficulties may have significant language deficits. These are often unidentified (Hollo et al 2014).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Pupils with SCLN and DLD can be more vulnerable </a:t>
            </a:r>
            <a:r>
              <a:rPr lang="en-US" sz="4000"/>
              <a:t>to bullying and </a:t>
            </a:r>
            <a:r>
              <a:rPr lang="en-US" sz="4000" dirty="0"/>
              <a:t>may need support and interventions.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Children with SCLN and DLD may have smaller friendship groups and are more likely to be isolated.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87919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319928-06D9-4863-AC2D-8137A8476650}"/>
              </a:ext>
            </a:extLst>
          </p:cNvPr>
          <p:cNvSpPr txBox="1"/>
          <p:nvPr/>
        </p:nvSpPr>
        <p:spPr>
          <a:xfrm>
            <a:off x="636670" y="398635"/>
            <a:ext cx="7946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solidFill>
                  <a:srgbClr val="542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wider impact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15B5DA-1828-4473-B5AA-6C608BB93A42}"/>
              </a:ext>
            </a:extLst>
          </p:cNvPr>
          <p:cNvSpPr/>
          <p:nvPr/>
        </p:nvSpPr>
        <p:spPr>
          <a:xfrm>
            <a:off x="8354697" y="2841287"/>
            <a:ext cx="2604917" cy="523220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rgbClr val="F77F00"/>
              </a:buClr>
            </a:pPr>
            <a:r>
              <a:rPr lang="en-GB" sz="2800">
                <a:solidFill>
                  <a:srgbClr val="542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2B33F4-3488-4FBB-8102-D7906234BB28}"/>
              </a:ext>
            </a:extLst>
          </p:cNvPr>
          <p:cNvSpPr/>
          <p:nvPr/>
        </p:nvSpPr>
        <p:spPr>
          <a:xfrm>
            <a:off x="310211" y="5466038"/>
            <a:ext cx="4710316" cy="523220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rgbClr val="F77F00"/>
              </a:buClr>
            </a:pPr>
            <a:r>
              <a:rPr lang="en-GB" sz="2800">
                <a:solidFill>
                  <a:srgbClr val="542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attainment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709A89-F021-4723-8BFE-7E3AAF74B251}"/>
              </a:ext>
            </a:extLst>
          </p:cNvPr>
          <p:cNvSpPr/>
          <p:nvPr/>
        </p:nvSpPr>
        <p:spPr>
          <a:xfrm>
            <a:off x="5549444" y="5723647"/>
            <a:ext cx="4107712" cy="523220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rgbClr val="F77F00"/>
              </a:buClr>
            </a:pPr>
            <a:r>
              <a:rPr lang="en-GB" sz="2800">
                <a:solidFill>
                  <a:srgbClr val="542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prospects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4222F8-7147-45A1-A416-5396A2CB19F2}"/>
              </a:ext>
            </a:extLst>
          </p:cNvPr>
          <p:cNvSpPr/>
          <p:nvPr/>
        </p:nvSpPr>
        <p:spPr>
          <a:xfrm>
            <a:off x="6797271" y="1312083"/>
            <a:ext cx="3570933" cy="523220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rgbClr val="F77F00"/>
              </a:buClr>
            </a:pPr>
            <a:r>
              <a:rPr lang="en-GB" sz="2800">
                <a:solidFill>
                  <a:srgbClr val="542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Friendships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AFF310-289C-4E5A-8151-9A0D2A6BF537}"/>
              </a:ext>
            </a:extLst>
          </p:cNvPr>
          <p:cNvSpPr/>
          <p:nvPr/>
        </p:nvSpPr>
        <p:spPr>
          <a:xfrm>
            <a:off x="8225409" y="4338892"/>
            <a:ext cx="3570933" cy="523220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rgbClr val="F77F00"/>
              </a:buClr>
            </a:pPr>
            <a:r>
              <a:rPr lang="en-GB" sz="2800">
                <a:solidFill>
                  <a:srgbClr val="542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6E232A-054A-464F-B4DE-DEFB4A85CF14}"/>
              </a:ext>
            </a:extLst>
          </p:cNvPr>
          <p:cNvSpPr/>
          <p:nvPr/>
        </p:nvSpPr>
        <p:spPr>
          <a:xfrm>
            <a:off x="1493133" y="4199902"/>
            <a:ext cx="2032552" cy="523220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F77F00"/>
              </a:buClr>
            </a:pPr>
            <a:r>
              <a:rPr lang="en-GB" sz="2800">
                <a:solidFill>
                  <a:srgbClr val="542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63BE7D-3EF4-4DC9-ABB7-230D93F06F05}"/>
              </a:ext>
            </a:extLst>
          </p:cNvPr>
          <p:cNvSpPr/>
          <p:nvPr/>
        </p:nvSpPr>
        <p:spPr>
          <a:xfrm>
            <a:off x="562955" y="1701613"/>
            <a:ext cx="5312592" cy="523220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buClr>
                <a:srgbClr val="F77F00"/>
              </a:buClr>
            </a:pPr>
            <a:r>
              <a:rPr lang="en-GB" sz="2800">
                <a:solidFill>
                  <a:srgbClr val="542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and emotional wellbeing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AE5C63-794E-49DA-A7D3-BBF3CE289ED0}"/>
              </a:ext>
            </a:extLst>
          </p:cNvPr>
          <p:cNvSpPr/>
          <p:nvPr/>
        </p:nvSpPr>
        <p:spPr>
          <a:xfrm>
            <a:off x="1162856" y="2905780"/>
            <a:ext cx="2278089" cy="523220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F77F00"/>
              </a:buClr>
            </a:pPr>
            <a:r>
              <a:rPr lang="en-GB" sz="2800">
                <a:solidFill>
                  <a:srgbClr val="542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00F9E6F-2FA9-48CA-B585-6558B7124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80" y="2456252"/>
            <a:ext cx="3709734" cy="24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80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EE4FAF-665E-F45C-A836-A4AE530D43E2}"/>
              </a:ext>
            </a:extLst>
          </p:cNvPr>
          <p:cNvSpPr txBox="1"/>
          <p:nvPr/>
        </p:nvSpPr>
        <p:spPr>
          <a:xfrm>
            <a:off x="1011148" y="866987"/>
            <a:ext cx="9850359" cy="5875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32688"/>
            <a:r>
              <a:rPr lang="en-US" sz="2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Protective factors for children and young people with SLCN </a:t>
            </a:r>
            <a:r>
              <a:rPr lang="en-US" sz="2600" b="1" dirty="0"/>
              <a:t>and mental health issues</a:t>
            </a:r>
            <a:endParaRPr lang="en-US" sz="26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932688">
              <a:lnSpc>
                <a:spcPct val="90000"/>
              </a:lnSpc>
              <a:spcBef>
                <a:spcPts val="1020"/>
              </a:spcBef>
              <a:defRPr/>
            </a:pPr>
            <a:r>
              <a:rPr lang="en-US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Developing good communication skills can be a protective factor.</a:t>
            </a:r>
          </a:p>
          <a:p>
            <a:pPr algn="ctr" defTabSz="932688">
              <a:lnSpc>
                <a:spcPct val="90000"/>
              </a:lnSpc>
              <a:spcBef>
                <a:spcPts val="1020"/>
              </a:spcBef>
              <a:defRPr/>
            </a:pPr>
            <a:endParaRPr lang="en-US" sz="2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91465" indent="-291465" defTabSz="932688">
              <a:buFont typeface="Arial" panose="020B0604020202020204" pitchFamily="34" charset="0"/>
              <a:buChar char="•"/>
            </a:pPr>
            <a:r>
              <a:rPr lang="en-US" sz="2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Encourage pupils to use words to describe their emotions to help them to regulate their feelings.</a:t>
            </a:r>
          </a:p>
          <a:p>
            <a:pPr marL="291465" indent="-291465" defTabSz="932688">
              <a:buFont typeface="Arial" panose="020B0604020202020204" pitchFamily="34" charset="0"/>
              <a:buChar char="•"/>
            </a:pPr>
            <a:endParaRPr lang="en-US" sz="2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91465" indent="-291465" defTabSz="932688">
              <a:buFont typeface="Arial" panose="020B0604020202020204" pitchFamily="34" charset="0"/>
              <a:buChar char="•"/>
            </a:pPr>
            <a:r>
              <a:rPr lang="en-US" sz="2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Explicitly teach pragmatic and social skills such as</a:t>
            </a:r>
          </a:p>
          <a:p>
            <a:pPr marL="349758" indent="-349758" defTabSz="932688">
              <a:buFont typeface="+mj-lt"/>
              <a:buAutoNum type="arabicPeriod"/>
            </a:pPr>
            <a:r>
              <a:rPr lang="en-US" sz="2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making inferences</a:t>
            </a:r>
          </a:p>
          <a:p>
            <a:pPr marL="349758" indent="-349758" defTabSz="932688">
              <a:buFont typeface="+mj-lt"/>
              <a:buAutoNum type="arabicPeriod"/>
            </a:pPr>
            <a:r>
              <a:rPr lang="en-US" sz="2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taking turns in in conversation</a:t>
            </a:r>
          </a:p>
          <a:p>
            <a:pPr marL="349758" indent="-349758" defTabSz="932688">
              <a:buFont typeface="+mj-lt"/>
              <a:buAutoNum type="arabicPeriod"/>
            </a:pPr>
            <a:r>
              <a:rPr lang="en-US" sz="2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understanding the facial expressions of others </a:t>
            </a:r>
          </a:p>
          <a:p>
            <a:pPr marL="349758" indent="-349758" defTabSz="932688">
              <a:buFont typeface="+mj-lt"/>
              <a:buAutoNum type="arabicPeriod"/>
            </a:pPr>
            <a:r>
              <a:rPr lang="en-US" sz="2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being considerate of other people’s feelings and sharing with others.</a:t>
            </a:r>
          </a:p>
          <a:p>
            <a:pPr defTabSz="932688"/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932688"/>
            <a:r>
              <a:rPr lang="en-US" sz="163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600" dirty="0"/>
          </a:p>
        </p:txBody>
      </p:sp>
      <p:pic>
        <p:nvPicPr>
          <p:cNvPr id="7" name="Picture 6" descr="Two blank speech balloons">
            <a:extLst>
              <a:ext uri="{FF2B5EF4-FFF2-40B4-BE49-F238E27FC236}">
                <a16:creationId xmlns:a16="http://schemas.microsoft.com/office/drawing/2014/main" id="{3835E0AB-C6B0-83A9-6C5C-7D56E1DA7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627" y="3288341"/>
            <a:ext cx="2199732" cy="137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24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wooden sign with a blue sky and clouds&#10;&#10;Description automatically generated">
            <a:extLst>
              <a:ext uri="{FF2B5EF4-FFF2-40B4-BE49-F238E27FC236}">
                <a16:creationId xmlns:a16="http://schemas.microsoft.com/office/drawing/2014/main" id="{827EBFDF-AB64-7545-54AF-1B128ED94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20205" y="4020765"/>
            <a:ext cx="2976081" cy="1984054"/>
          </a:xfrm>
          <a:prstGeom prst="rect">
            <a:avLst/>
          </a:prstGeom>
        </p:spPr>
      </p:pic>
      <p:graphicFrame>
        <p:nvGraphicFramePr>
          <p:cNvPr id="16" name="TextBox 4">
            <a:extLst>
              <a:ext uri="{FF2B5EF4-FFF2-40B4-BE49-F238E27FC236}">
                <a16:creationId xmlns:a16="http://schemas.microsoft.com/office/drawing/2014/main" id="{02F3C0D1-802A-F302-C352-9A7038D45F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1182228"/>
              </p:ext>
            </p:extLst>
          </p:nvPr>
        </p:nvGraphicFramePr>
        <p:xfrm>
          <a:off x="1083065" y="1144388"/>
          <a:ext cx="9850359" cy="2744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47871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8D436F-9ACD-4C92-AFC8-C934C527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0538E0-A884-4E60-A6AB-77D830E2F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17210-96EC-9147-D90D-0170D8C5D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220" y="3050434"/>
            <a:ext cx="4423586" cy="1644856"/>
          </a:xfrm>
          <a:ln w="25400" cap="sq">
            <a:solidFill>
              <a:srgbClr val="FFFFFF"/>
            </a:solidFill>
            <a:miter lim="800000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Children’s Mental Health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Week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5-11 February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0D7DD0-1C67-4D4C-9E06-678233DB8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8274E-4509-94EB-521E-7559F701E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4536" y="640080"/>
            <a:ext cx="5053066" cy="4322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dirty="0"/>
              <a:t>Websites and Resources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https://www.childrensmentalhealthweek.org.uk/about/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https://www.bbc.co.uk/cbbc/curations/cbbc-mental-health-awaresness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https://literacytrust.org.uk/resources/childrens-mental-health-week/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D9A46A6-ED9C-B28D-509D-F64F4181CC08}"/>
              </a:ext>
            </a:extLst>
          </p:cNvPr>
          <p:cNvSpPr txBox="1">
            <a:spLocks/>
          </p:cNvSpPr>
          <p:nvPr/>
        </p:nvSpPr>
        <p:spPr>
          <a:xfrm>
            <a:off x="6570204" y="3671315"/>
            <a:ext cx="5057398" cy="2546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7889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01BE090C39F147A791A9BD3E22C541" ma:contentTypeVersion="18" ma:contentTypeDescription="Create a new document." ma:contentTypeScope="" ma:versionID="4e4824f438923eaedd35e0666dcb8b7b">
  <xsd:schema xmlns:xsd="http://www.w3.org/2001/XMLSchema" xmlns:xs="http://www.w3.org/2001/XMLSchema" xmlns:p="http://schemas.microsoft.com/office/2006/metadata/properties" xmlns:ns2="deec781b-51b2-41f5-8977-d833afa0cdb5" xmlns:ns3="30d79745-92fc-4b4e-a213-f975f2a6d945" targetNamespace="http://schemas.microsoft.com/office/2006/metadata/properties" ma:root="true" ma:fieldsID="a09149e75c572ac5a5a43e6fad963bcd" ns2:_="" ns3:_="">
    <xsd:import namespace="deec781b-51b2-41f5-8977-d833afa0cdb5"/>
    <xsd:import namespace="30d79745-92fc-4b4e-a213-f975f2a6d9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c781b-51b2-41f5-8977-d833afa0cd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77725aa-a115-4173-8de3-4bc35a2462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d79745-92fc-4b4e-a213-f975f2a6d94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4d31fb1-c048-4a67-82ed-8c2f462f9c99}" ma:internalName="TaxCatchAll" ma:showField="CatchAllData" ma:web="30d79745-92fc-4b4e-a213-f975f2a6d9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0d79745-92fc-4b4e-a213-f975f2a6d945" xsi:nil="true"/>
    <lcf76f155ced4ddcb4097134ff3c332f xmlns="deec781b-51b2-41f5-8977-d833afa0cdb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97DDD3-3F0E-4569-AD51-C6A1672C1859}"/>
</file>

<file path=customXml/itemProps2.xml><?xml version="1.0" encoding="utf-8"?>
<ds:datastoreItem xmlns:ds="http://schemas.openxmlformats.org/officeDocument/2006/customXml" ds:itemID="{332DCC9D-224F-42C1-B68F-3A6587E7EAE4}"/>
</file>

<file path=customXml/itemProps3.xml><?xml version="1.0" encoding="utf-8"?>
<ds:datastoreItem xmlns:ds="http://schemas.openxmlformats.org/officeDocument/2006/customXml" ds:itemID="{03E74C69-74F9-4F22-BF8C-E0D5B9832A59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426</Words>
  <Application>Microsoft Office PowerPoint</Application>
  <PresentationFormat>Widescreen</PresentationFormat>
  <Paragraphs>61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Children’s Mental Health Week  5-11 February</vt:lpstr>
      <vt:lpstr>PowerPoint Presentation</vt:lpstr>
      <vt:lpstr>PowerPoint Presentation</vt:lpstr>
      <vt:lpstr>PowerPoint Presentation</vt:lpstr>
      <vt:lpstr>PowerPoint Presentation</vt:lpstr>
      <vt:lpstr>Children’s Mental Health Week  5-11 February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Richman</dc:creator>
  <cp:lastModifiedBy>Lisa Richman</cp:lastModifiedBy>
  <cp:revision>2</cp:revision>
  <dcterms:created xsi:type="dcterms:W3CDTF">2024-01-24T13:45:01Z</dcterms:created>
  <dcterms:modified xsi:type="dcterms:W3CDTF">2024-01-24T16:33:28Z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0x0101005D01BE090C39F147A791A9BD3E22C541</vt:lpwstr>
  </property>
</Properties>
</file>